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 id="279" r:id="rId26"/>
    <p:sldId id="280" r:id="rId27"/>
    <p:sldId id="281" r:id="rId28"/>
  </p:sldIdLst>
  <p:sldSz cx="9144000" cy="5143500" type="screen16x9"/>
  <p:notesSz cx="6858000" cy="9144000"/>
  <p:embeddedFontLst>
    <p:embeddedFont>
      <p:font typeface="Century Gothic" panose="020B0502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8" d="100"/>
          <a:sy n="118" d="100"/>
        </p:scale>
        <p:origin x="1404" y="5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9c982eef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59c982eef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64e0f8e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5164e0f8ea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9c982eef0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59c982eef0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9c982eef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59c982eef0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9c982eef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59c982eef0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9c982eef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59c982eef0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7761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9c982eef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59c982eef0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3.gif"/><Relationship Id="rId4" Type="http://schemas.openxmlformats.org/officeDocument/2006/relationships/image" Target="../media/image62.gif"/></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jp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3696400"/>
            <a:ext cx="8520600" cy="67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2400"/>
              <a:t>CREATIVE DESIGN DOCUMENT</a:t>
            </a:r>
            <a:endParaRPr sz="2400"/>
          </a:p>
        </p:txBody>
      </p:sp>
      <p:sp>
        <p:nvSpPr>
          <p:cNvPr id="55" name="Google Shape;55;p13"/>
          <p:cNvSpPr txBox="1">
            <a:spLocks noGrp="1"/>
          </p:cNvSpPr>
          <p:nvPr>
            <p:ph type="subTitle" idx="1"/>
          </p:nvPr>
        </p:nvSpPr>
        <p:spPr>
          <a:xfrm>
            <a:off x="311700" y="4263225"/>
            <a:ext cx="8520600" cy="49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1800">
                <a:solidFill>
                  <a:srgbClr val="FFFFFF"/>
                </a:solidFill>
                <a:latin typeface="Century Gothic"/>
                <a:ea typeface="Century Gothic"/>
                <a:cs typeface="Century Gothic"/>
                <a:sym typeface="Century Gothic"/>
              </a:rPr>
              <a:t>Throwaway</a:t>
            </a:r>
            <a:endParaRPr sz="1800">
              <a:solidFill>
                <a:srgbClr val="FFFFFF"/>
              </a:solidFill>
              <a:latin typeface="Century Gothic"/>
              <a:ea typeface="Century Gothic"/>
              <a:cs typeface="Century Gothic"/>
              <a:sym typeface="Century Gothic"/>
            </a:endParaRPr>
          </a:p>
        </p:txBody>
      </p:sp>
      <p:pic>
        <p:nvPicPr>
          <p:cNvPr id="56" name="Google Shape;56;p13"/>
          <p:cNvPicPr preferRelativeResize="0"/>
          <p:nvPr/>
        </p:nvPicPr>
        <p:blipFill rotWithShape="1">
          <a:blip r:embed="rId3">
            <a:alphaModFix/>
          </a:blip>
          <a:srcRect/>
          <a:stretch/>
        </p:blipFill>
        <p:spPr>
          <a:xfrm>
            <a:off x="1796250" y="598925"/>
            <a:ext cx="5551501" cy="316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Textures &amp; Materials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42" name="Google Shape;142;p22"/>
          <p:cNvSpPr txBox="1"/>
          <p:nvPr/>
        </p:nvSpPr>
        <p:spPr>
          <a:xfrm>
            <a:off x="460975" y="1319650"/>
            <a:ext cx="3797100" cy="3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N</a:t>
            </a:r>
            <a:r>
              <a:rPr lang="en-GB" sz="1100" b="0" i="0" u="none" strike="noStrike" cap="none">
                <a:solidFill>
                  <a:schemeClr val="dk1"/>
                </a:solidFill>
                <a:latin typeface="Century Gothic"/>
                <a:ea typeface="Century Gothic"/>
                <a:cs typeface="Century Gothic"/>
                <a:sym typeface="Century Gothic"/>
              </a:rPr>
              <a:t>ew </a:t>
            </a:r>
            <a:r>
              <a:rPr lang="en-GB" sz="1100">
                <a:solidFill>
                  <a:schemeClr val="dk1"/>
                </a:solidFill>
                <a:latin typeface="Century Gothic"/>
                <a:ea typeface="Century Gothic"/>
                <a:cs typeface="Century Gothic"/>
                <a:sym typeface="Century Gothic"/>
              </a:rPr>
              <a:t>water material</a:t>
            </a:r>
            <a:r>
              <a:rPr lang="en-GB" sz="1100" b="0" i="0" u="none" strike="noStrike" cap="none">
                <a:solidFill>
                  <a:schemeClr val="dk1"/>
                </a:solidFill>
                <a:latin typeface="Century Gothic"/>
                <a:ea typeface="Century Gothic"/>
                <a:cs typeface="Century Gothic"/>
                <a:sym typeface="Century Gothic"/>
              </a:rPr>
              <a:t>.</a:t>
            </a:r>
            <a:endParaRPr sz="1100" b="0" i="0" u="none" strike="noStrike" cap="none">
              <a:solidFill>
                <a:srgbClr val="FFFFFF"/>
              </a:solidFill>
              <a:latin typeface="Century Gothic"/>
              <a:ea typeface="Century Gothic"/>
              <a:cs typeface="Century Gothic"/>
              <a:sym typeface="Century Gothic"/>
            </a:endParaRPr>
          </a:p>
        </p:txBody>
      </p:sp>
      <p:pic>
        <p:nvPicPr>
          <p:cNvPr id="143" name="Google Shape;143;p22"/>
          <p:cNvPicPr preferRelativeResize="0"/>
          <p:nvPr/>
        </p:nvPicPr>
        <p:blipFill rotWithShape="1">
          <a:blip r:embed="rId3">
            <a:alphaModFix/>
          </a:blip>
          <a:srcRect l="13122" t="8104" r="14575" b="7556"/>
          <a:stretch/>
        </p:blipFill>
        <p:spPr>
          <a:xfrm>
            <a:off x="5927946" y="2629906"/>
            <a:ext cx="1867466" cy="1850719"/>
          </a:xfrm>
          <a:prstGeom prst="rect">
            <a:avLst/>
          </a:prstGeom>
          <a:noFill/>
          <a:ln>
            <a:noFill/>
          </a:ln>
        </p:spPr>
      </p:pic>
      <p:pic>
        <p:nvPicPr>
          <p:cNvPr id="144" name="Google Shape;144;p22"/>
          <p:cNvPicPr preferRelativeResize="0"/>
          <p:nvPr/>
        </p:nvPicPr>
        <p:blipFill rotWithShape="1">
          <a:blip r:embed="rId4">
            <a:alphaModFix/>
          </a:blip>
          <a:srcRect r="20038"/>
          <a:stretch/>
        </p:blipFill>
        <p:spPr>
          <a:xfrm>
            <a:off x="1345074" y="2629913"/>
            <a:ext cx="4222761" cy="2106749"/>
          </a:xfrm>
          <a:prstGeom prst="rect">
            <a:avLst/>
          </a:prstGeom>
          <a:noFill/>
          <a:ln>
            <a:noFill/>
          </a:ln>
        </p:spPr>
      </p:pic>
      <p:pic>
        <p:nvPicPr>
          <p:cNvPr id="145" name="Google Shape;145;p22"/>
          <p:cNvPicPr preferRelativeResize="0"/>
          <p:nvPr/>
        </p:nvPicPr>
        <p:blipFill>
          <a:blip r:embed="rId5">
            <a:alphaModFix/>
          </a:blip>
          <a:stretch>
            <a:fillRect/>
          </a:stretch>
        </p:blipFill>
        <p:spPr>
          <a:xfrm>
            <a:off x="4480208" y="406839"/>
            <a:ext cx="3318730" cy="2106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Game Environment Design</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51" name="Google Shape;151;p23"/>
          <p:cNvSpPr txBox="1"/>
          <p:nvPr/>
        </p:nvSpPr>
        <p:spPr>
          <a:xfrm>
            <a:off x="393300" y="1013075"/>
            <a:ext cx="8357400" cy="10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 New game environment layout</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In order to clearly distinguish between different areas, different kinds of plants will only appear in one area. The objects of the corruption biome environmental props can be similar to other areas, however the objects need to be seen as corrupted. The corruption biome area represents dead.</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200">
              <a:highlight>
                <a:srgbClr val="FFFFFF"/>
              </a:highlight>
              <a:latin typeface="Times New Roman"/>
              <a:ea typeface="Times New Roman"/>
              <a:cs typeface="Times New Roman"/>
              <a:sym typeface="Times New Roman"/>
            </a:endParaRPr>
          </a:p>
        </p:txBody>
      </p:sp>
      <p:pic>
        <p:nvPicPr>
          <p:cNvPr id="152" name="Google Shape;152;p23"/>
          <p:cNvPicPr preferRelativeResize="0"/>
          <p:nvPr/>
        </p:nvPicPr>
        <p:blipFill>
          <a:blip r:embed="rId3">
            <a:alphaModFix/>
          </a:blip>
          <a:stretch>
            <a:fillRect/>
          </a:stretch>
        </p:blipFill>
        <p:spPr>
          <a:xfrm>
            <a:off x="444963" y="2267925"/>
            <a:ext cx="3908552" cy="2235350"/>
          </a:xfrm>
          <a:prstGeom prst="rect">
            <a:avLst/>
          </a:prstGeom>
          <a:noFill/>
          <a:ln>
            <a:noFill/>
          </a:ln>
        </p:spPr>
      </p:pic>
      <p:pic>
        <p:nvPicPr>
          <p:cNvPr id="153" name="Google Shape;153;p23"/>
          <p:cNvPicPr preferRelativeResize="0"/>
          <p:nvPr/>
        </p:nvPicPr>
        <p:blipFill>
          <a:blip r:embed="rId4">
            <a:alphaModFix/>
          </a:blip>
          <a:stretch>
            <a:fillRect/>
          </a:stretch>
        </p:blipFill>
        <p:spPr>
          <a:xfrm>
            <a:off x="4512855" y="2267926"/>
            <a:ext cx="2389757" cy="2235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Game Environment Design</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59" name="Google Shape;159;p24"/>
          <p:cNvSpPr txBox="1"/>
          <p:nvPr/>
        </p:nvSpPr>
        <p:spPr>
          <a:xfrm>
            <a:off x="399425" y="1078650"/>
            <a:ext cx="3492900" cy="12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Added </a:t>
            </a:r>
            <a:r>
              <a:rPr lang="en-GB" sz="1100">
                <a:solidFill>
                  <a:schemeClr val="dk1"/>
                </a:solidFill>
                <a:latin typeface="Century Gothic"/>
                <a:ea typeface="Century Gothic"/>
                <a:cs typeface="Century Gothic"/>
                <a:sym typeface="Century Gothic"/>
              </a:rPr>
              <a:t>night time lighting</a:t>
            </a: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New buildings</a:t>
            </a:r>
            <a:endParaRPr sz="1100" b="0" i="0" u="none" strike="noStrike" cap="none">
              <a:solidFill>
                <a:schemeClr val="dk1"/>
              </a:solidFill>
              <a:latin typeface="Century Gothic"/>
              <a:ea typeface="Century Gothic"/>
              <a:cs typeface="Century Gothic"/>
              <a:sym typeface="Century Gothic"/>
            </a:endParaRPr>
          </a:p>
        </p:txBody>
      </p:sp>
      <p:pic>
        <p:nvPicPr>
          <p:cNvPr id="160" name="Google Shape;160;p24"/>
          <p:cNvPicPr preferRelativeResize="0"/>
          <p:nvPr/>
        </p:nvPicPr>
        <p:blipFill>
          <a:blip r:embed="rId3">
            <a:alphaModFix/>
          </a:blip>
          <a:stretch>
            <a:fillRect/>
          </a:stretch>
        </p:blipFill>
        <p:spPr>
          <a:xfrm>
            <a:off x="497125" y="2291475"/>
            <a:ext cx="4456800" cy="2405375"/>
          </a:xfrm>
          <a:prstGeom prst="rect">
            <a:avLst/>
          </a:prstGeom>
          <a:noFill/>
          <a:ln>
            <a:noFill/>
          </a:ln>
        </p:spPr>
      </p:pic>
      <p:pic>
        <p:nvPicPr>
          <p:cNvPr id="161" name="Google Shape;161;p24"/>
          <p:cNvPicPr preferRelativeResize="0"/>
          <p:nvPr/>
        </p:nvPicPr>
        <p:blipFill>
          <a:blip r:embed="rId4">
            <a:alphaModFix/>
          </a:blip>
          <a:stretch>
            <a:fillRect/>
          </a:stretch>
        </p:blipFill>
        <p:spPr>
          <a:xfrm>
            <a:off x="5058579" y="2711456"/>
            <a:ext cx="3469720" cy="1985394"/>
          </a:xfrm>
          <a:prstGeom prst="rect">
            <a:avLst/>
          </a:prstGeom>
          <a:noFill/>
          <a:ln>
            <a:noFill/>
          </a:ln>
        </p:spPr>
      </p:pic>
      <p:pic>
        <p:nvPicPr>
          <p:cNvPr id="162" name="Google Shape;162;p24"/>
          <p:cNvPicPr preferRelativeResize="0"/>
          <p:nvPr/>
        </p:nvPicPr>
        <p:blipFill>
          <a:blip r:embed="rId5">
            <a:alphaModFix/>
          </a:blip>
          <a:stretch>
            <a:fillRect/>
          </a:stretch>
        </p:blipFill>
        <p:spPr>
          <a:xfrm>
            <a:off x="5035400" y="614562"/>
            <a:ext cx="3492900" cy="20119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Resource Assets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168" name="Google Shape;168;p25"/>
          <p:cNvPicPr preferRelativeResize="0"/>
          <p:nvPr/>
        </p:nvPicPr>
        <p:blipFill rotWithShape="1">
          <a:blip r:embed="rId3">
            <a:alphaModFix/>
          </a:blip>
          <a:srcRect/>
          <a:stretch/>
        </p:blipFill>
        <p:spPr>
          <a:xfrm>
            <a:off x="3645627" y="3347554"/>
            <a:ext cx="1662130" cy="973735"/>
          </a:xfrm>
          <a:prstGeom prst="rect">
            <a:avLst/>
          </a:prstGeom>
          <a:noFill/>
          <a:ln>
            <a:noFill/>
          </a:ln>
        </p:spPr>
      </p:pic>
      <p:pic>
        <p:nvPicPr>
          <p:cNvPr id="169" name="Google Shape;169;p25"/>
          <p:cNvPicPr preferRelativeResize="0"/>
          <p:nvPr/>
        </p:nvPicPr>
        <p:blipFill rotWithShape="1">
          <a:blip r:embed="rId4">
            <a:alphaModFix/>
          </a:blip>
          <a:srcRect/>
          <a:stretch/>
        </p:blipFill>
        <p:spPr>
          <a:xfrm>
            <a:off x="3645625" y="2319825"/>
            <a:ext cx="1662134" cy="974328"/>
          </a:xfrm>
          <a:prstGeom prst="rect">
            <a:avLst/>
          </a:prstGeom>
          <a:noFill/>
          <a:ln>
            <a:noFill/>
          </a:ln>
        </p:spPr>
      </p:pic>
      <p:pic>
        <p:nvPicPr>
          <p:cNvPr id="170" name="Google Shape;170;p25"/>
          <p:cNvPicPr preferRelativeResize="0"/>
          <p:nvPr/>
        </p:nvPicPr>
        <p:blipFill rotWithShape="1">
          <a:blip r:embed="rId5">
            <a:alphaModFix/>
          </a:blip>
          <a:srcRect/>
          <a:stretch/>
        </p:blipFill>
        <p:spPr>
          <a:xfrm>
            <a:off x="3627052" y="1198500"/>
            <a:ext cx="1067140" cy="1028437"/>
          </a:xfrm>
          <a:prstGeom prst="rect">
            <a:avLst/>
          </a:prstGeom>
          <a:noFill/>
          <a:ln>
            <a:noFill/>
          </a:ln>
        </p:spPr>
      </p:pic>
      <p:pic>
        <p:nvPicPr>
          <p:cNvPr id="171" name="Google Shape;171;p25"/>
          <p:cNvPicPr preferRelativeResize="0"/>
          <p:nvPr/>
        </p:nvPicPr>
        <p:blipFill rotWithShape="1">
          <a:blip r:embed="rId6">
            <a:alphaModFix/>
          </a:blip>
          <a:srcRect/>
          <a:stretch/>
        </p:blipFill>
        <p:spPr>
          <a:xfrm>
            <a:off x="5896256" y="1198507"/>
            <a:ext cx="1225250" cy="1028434"/>
          </a:xfrm>
          <a:prstGeom prst="rect">
            <a:avLst/>
          </a:prstGeom>
          <a:noFill/>
          <a:ln>
            <a:noFill/>
          </a:ln>
        </p:spPr>
      </p:pic>
      <p:pic>
        <p:nvPicPr>
          <p:cNvPr id="172" name="Google Shape;172;p25"/>
          <p:cNvPicPr preferRelativeResize="0"/>
          <p:nvPr/>
        </p:nvPicPr>
        <p:blipFill rotWithShape="1">
          <a:blip r:embed="rId7">
            <a:alphaModFix/>
          </a:blip>
          <a:srcRect/>
          <a:stretch/>
        </p:blipFill>
        <p:spPr>
          <a:xfrm>
            <a:off x="7178825" y="1198507"/>
            <a:ext cx="1147076" cy="1028435"/>
          </a:xfrm>
          <a:prstGeom prst="rect">
            <a:avLst/>
          </a:prstGeom>
          <a:noFill/>
          <a:ln>
            <a:noFill/>
          </a:ln>
        </p:spPr>
      </p:pic>
      <p:pic>
        <p:nvPicPr>
          <p:cNvPr id="173" name="Google Shape;173;p25"/>
          <p:cNvPicPr preferRelativeResize="0"/>
          <p:nvPr/>
        </p:nvPicPr>
        <p:blipFill rotWithShape="1">
          <a:blip r:embed="rId8">
            <a:alphaModFix/>
          </a:blip>
          <a:srcRect/>
          <a:stretch/>
        </p:blipFill>
        <p:spPr>
          <a:xfrm>
            <a:off x="4751503" y="1198504"/>
            <a:ext cx="1087436" cy="1028434"/>
          </a:xfrm>
          <a:prstGeom prst="rect">
            <a:avLst/>
          </a:prstGeom>
          <a:noFill/>
          <a:ln>
            <a:noFill/>
          </a:ln>
        </p:spPr>
      </p:pic>
      <p:sp>
        <p:nvSpPr>
          <p:cNvPr id="174" name="Google Shape;174;p25"/>
          <p:cNvSpPr txBox="1"/>
          <p:nvPr/>
        </p:nvSpPr>
        <p:spPr>
          <a:xfrm>
            <a:off x="421350" y="1323650"/>
            <a:ext cx="2556000" cy="31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Wongles can be sent to collect resources </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Wood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Metal</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Mushroom</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Food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Geiger Strain (From crystal nodes)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a:t>
            </a:r>
            <a:r>
              <a:rPr lang="en-GB" sz="1100" b="0" i="0" u="none" strike="noStrike" cap="none">
                <a:solidFill>
                  <a:srgbClr val="FFFFFF"/>
                </a:solidFill>
                <a:latin typeface="Century Gothic"/>
                <a:ea typeface="Century Gothic"/>
                <a:cs typeface="Century Gothic"/>
                <a:sym typeface="Century Gothic"/>
              </a:rPr>
              <a:t>Hammer</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Fishing Rod</a:t>
            </a:r>
            <a:endParaRPr sz="1100" b="0" i="0" u="none" strike="noStrike" cap="none">
              <a:solidFill>
                <a:srgbClr val="FFFFFF"/>
              </a:solidFill>
              <a:latin typeface="Century Gothic"/>
              <a:ea typeface="Century Gothic"/>
              <a:cs typeface="Century Gothic"/>
              <a:sym typeface="Century Gothic"/>
            </a:endParaRPr>
          </a:p>
        </p:txBody>
      </p:sp>
      <p:pic>
        <p:nvPicPr>
          <p:cNvPr id="175" name="Google Shape;175;p25"/>
          <p:cNvPicPr preferRelativeResize="0"/>
          <p:nvPr/>
        </p:nvPicPr>
        <p:blipFill rotWithShape="1">
          <a:blip r:embed="rId9">
            <a:alphaModFix/>
          </a:blip>
          <a:srcRect/>
          <a:stretch/>
        </p:blipFill>
        <p:spPr>
          <a:xfrm>
            <a:off x="5358694" y="2332818"/>
            <a:ext cx="1142949" cy="1988475"/>
          </a:xfrm>
          <a:prstGeom prst="rect">
            <a:avLst/>
          </a:prstGeom>
          <a:noFill/>
          <a:ln>
            <a:noFill/>
          </a:ln>
        </p:spPr>
      </p:pic>
      <p:pic>
        <p:nvPicPr>
          <p:cNvPr id="176" name="Google Shape;176;p25"/>
          <p:cNvPicPr preferRelativeResize="0"/>
          <p:nvPr/>
        </p:nvPicPr>
        <p:blipFill rotWithShape="1">
          <a:blip r:embed="rId10">
            <a:alphaModFix/>
          </a:blip>
          <a:srcRect/>
          <a:stretch/>
        </p:blipFill>
        <p:spPr>
          <a:xfrm>
            <a:off x="6552582" y="2319825"/>
            <a:ext cx="1773318" cy="20014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Fishing Object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82" name="Google Shape;182;p26"/>
          <p:cNvSpPr txBox="1"/>
          <p:nvPr/>
        </p:nvSpPr>
        <p:spPr>
          <a:xfrm>
            <a:off x="379475" y="1163125"/>
            <a:ext cx="3431100" cy="72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A creature that can be pulled out of the water and carried back to base, representing collected food via fishing.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p:txBody>
      </p:sp>
      <p:pic>
        <p:nvPicPr>
          <p:cNvPr id="183" name="Google Shape;183;p26"/>
          <p:cNvPicPr preferRelativeResize="0"/>
          <p:nvPr/>
        </p:nvPicPr>
        <p:blipFill rotWithShape="1">
          <a:blip r:embed="rId3">
            <a:alphaModFix/>
          </a:blip>
          <a:srcRect/>
          <a:stretch/>
        </p:blipFill>
        <p:spPr>
          <a:xfrm>
            <a:off x="6447350" y="2915927"/>
            <a:ext cx="1908682" cy="1508751"/>
          </a:xfrm>
          <a:prstGeom prst="rect">
            <a:avLst/>
          </a:prstGeom>
          <a:noFill/>
          <a:ln>
            <a:noFill/>
          </a:ln>
        </p:spPr>
      </p:pic>
      <p:pic>
        <p:nvPicPr>
          <p:cNvPr id="184" name="Google Shape;184;p26"/>
          <p:cNvPicPr preferRelativeResize="0"/>
          <p:nvPr/>
        </p:nvPicPr>
        <p:blipFill rotWithShape="1">
          <a:blip r:embed="rId4">
            <a:alphaModFix/>
          </a:blip>
          <a:srcRect/>
          <a:stretch/>
        </p:blipFill>
        <p:spPr>
          <a:xfrm>
            <a:off x="4269875" y="2915926"/>
            <a:ext cx="2118875" cy="1508750"/>
          </a:xfrm>
          <a:prstGeom prst="rect">
            <a:avLst/>
          </a:prstGeom>
          <a:noFill/>
          <a:ln>
            <a:noFill/>
          </a:ln>
        </p:spPr>
      </p:pic>
      <p:pic>
        <p:nvPicPr>
          <p:cNvPr id="185" name="Google Shape;185;p26"/>
          <p:cNvPicPr preferRelativeResize="0"/>
          <p:nvPr/>
        </p:nvPicPr>
        <p:blipFill rotWithShape="1">
          <a:blip r:embed="rId5">
            <a:alphaModFix/>
          </a:blip>
          <a:srcRect/>
          <a:stretch/>
        </p:blipFill>
        <p:spPr>
          <a:xfrm>
            <a:off x="4332675" y="853800"/>
            <a:ext cx="3867137" cy="1832500"/>
          </a:xfrm>
          <a:prstGeom prst="rect">
            <a:avLst/>
          </a:prstGeom>
          <a:noFill/>
          <a:ln>
            <a:noFill/>
          </a:ln>
        </p:spPr>
      </p:pic>
      <p:pic>
        <p:nvPicPr>
          <p:cNvPr id="186" name="Google Shape;186;p26"/>
          <p:cNvPicPr preferRelativeResize="0"/>
          <p:nvPr/>
        </p:nvPicPr>
        <p:blipFill rotWithShape="1">
          <a:blip r:embed="rId6">
            <a:alphaModFix/>
          </a:blip>
          <a:srcRect/>
          <a:stretch/>
        </p:blipFill>
        <p:spPr>
          <a:xfrm>
            <a:off x="710800" y="2296100"/>
            <a:ext cx="2412350" cy="209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Tool/Hat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92" name="Google Shape;192;p27"/>
          <p:cNvSpPr txBox="1"/>
          <p:nvPr/>
        </p:nvSpPr>
        <p:spPr>
          <a:xfrm>
            <a:off x="414375" y="1044475"/>
            <a:ext cx="2556000" cy="393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Created to represent different roles/tasks between units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Woodcutting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Mining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Farming (Gathering)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Patrolling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Attacking (Melee/Ranged)</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Evidence of the research/upgrade system</a:t>
            </a: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Emission/Silhouette helps distinguish units/tasks at night</a:t>
            </a: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Fishing Hat</a:t>
            </a:r>
            <a:endParaRPr sz="1100" b="0" i="0" u="none" strike="noStrike" cap="none">
              <a:solidFill>
                <a:schemeClr val="dk1"/>
              </a:solidFill>
              <a:latin typeface="Century Gothic"/>
              <a:ea typeface="Century Gothic"/>
              <a:cs typeface="Century Gothic"/>
              <a:sym typeface="Century Gothic"/>
            </a:endParaRPr>
          </a:p>
        </p:txBody>
      </p:sp>
      <p:pic>
        <p:nvPicPr>
          <p:cNvPr id="193" name="Google Shape;193;p27"/>
          <p:cNvPicPr preferRelativeResize="0"/>
          <p:nvPr/>
        </p:nvPicPr>
        <p:blipFill rotWithShape="1">
          <a:blip r:embed="rId3">
            <a:alphaModFix/>
          </a:blip>
          <a:srcRect/>
          <a:stretch/>
        </p:blipFill>
        <p:spPr>
          <a:xfrm>
            <a:off x="5813500" y="644624"/>
            <a:ext cx="2681475" cy="1860394"/>
          </a:xfrm>
          <a:prstGeom prst="rect">
            <a:avLst/>
          </a:prstGeom>
          <a:noFill/>
          <a:ln>
            <a:noFill/>
          </a:ln>
        </p:spPr>
      </p:pic>
      <p:pic>
        <p:nvPicPr>
          <p:cNvPr id="194" name="Google Shape;194;p27"/>
          <p:cNvPicPr preferRelativeResize="0"/>
          <p:nvPr/>
        </p:nvPicPr>
        <p:blipFill rotWithShape="1">
          <a:blip r:embed="rId4">
            <a:alphaModFix/>
          </a:blip>
          <a:srcRect/>
          <a:stretch/>
        </p:blipFill>
        <p:spPr>
          <a:xfrm>
            <a:off x="5813500" y="2568031"/>
            <a:ext cx="2681475" cy="1930868"/>
          </a:xfrm>
          <a:prstGeom prst="rect">
            <a:avLst/>
          </a:prstGeom>
          <a:noFill/>
          <a:ln>
            <a:noFill/>
          </a:ln>
        </p:spPr>
      </p:pic>
      <p:pic>
        <p:nvPicPr>
          <p:cNvPr id="195" name="Google Shape;195;p27"/>
          <p:cNvPicPr preferRelativeResize="0"/>
          <p:nvPr/>
        </p:nvPicPr>
        <p:blipFill rotWithShape="1">
          <a:blip r:embed="rId5">
            <a:alphaModFix/>
          </a:blip>
          <a:srcRect l="7947" r="7940"/>
          <a:stretch/>
        </p:blipFill>
        <p:spPr>
          <a:xfrm>
            <a:off x="3624138" y="439138"/>
            <a:ext cx="2041776" cy="1416569"/>
          </a:xfrm>
          <a:prstGeom prst="rect">
            <a:avLst/>
          </a:prstGeom>
          <a:noFill/>
          <a:ln>
            <a:noFill/>
          </a:ln>
        </p:spPr>
      </p:pic>
      <p:pic>
        <p:nvPicPr>
          <p:cNvPr id="196" name="Google Shape;196;p27"/>
          <p:cNvPicPr preferRelativeResize="0"/>
          <p:nvPr/>
        </p:nvPicPr>
        <p:blipFill rotWithShape="1">
          <a:blip r:embed="rId6">
            <a:alphaModFix/>
          </a:blip>
          <a:srcRect l="9103" r="9102"/>
          <a:stretch/>
        </p:blipFill>
        <p:spPr>
          <a:xfrm>
            <a:off x="3624137" y="1906664"/>
            <a:ext cx="2041775" cy="1470231"/>
          </a:xfrm>
          <a:prstGeom prst="rect">
            <a:avLst/>
          </a:prstGeom>
          <a:noFill/>
          <a:ln>
            <a:noFill/>
          </a:ln>
        </p:spPr>
      </p:pic>
      <p:pic>
        <p:nvPicPr>
          <p:cNvPr id="197" name="Google Shape;197;p27"/>
          <p:cNvPicPr preferRelativeResize="0"/>
          <p:nvPr/>
        </p:nvPicPr>
        <p:blipFill rotWithShape="1">
          <a:blip r:embed="rId7">
            <a:alphaModFix/>
          </a:blip>
          <a:srcRect/>
          <a:stretch/>
        </p:blipFill>
        <p:spPr>
          <a:xfrm>
            <a:off x="3624138" y="3427845"/>
            <a:ext cx="2041775" cy="12901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Character Moodboard Reference</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03" name="Google Shape;203;p28"/>
          <p:cNvPicPr preferRelativeResize="0"/>
          <p:nvPr/>
        </p:nvPicPr>
        <p:blipFill rotWithShape="1">
          <a:blip r:embed="rId3">
            <a:alphaModFix/>
          </a:blip>
          <a:srcRect t="8040" b="8030"/>
          <a:stretch/>
        </p:blipFill>
        <p:spPr>
          <a:xfrm>
            <a:off x="5387925" y="2803525"/>
            <a:ext cx="3056224" cy="1709985"/>
          </a:xfrm>
          <a:prstGeom prst="rect">
            <a:avLst/>
          </a:prstGeom>
          <a:noFill/>
          <a:ln>
            <a:noFill/>
          </a:ln>
        </p:spPr>
      </p:pic>
      <p:pic>
        <p:nvPicPr>
          <p:cNvPr id="204" name="Google Shape;204;p28"/>
          <p:cNvPicPr preferRelativeResize="0"/>
          <p:nvPr/>
        </p:nvPicPr>
        <p:blipFill rotWithShape="1">
          <a:blip r:embed="rId4">
            <a:alphaModFix/>
          </a:blip>
          <a:srcRect l="2443" r="2444"/>
          <a:stretch/>
        </p:blipFill>
        <p:spPr>
          <a:xfrm>
            <a:off x="5368307" y="815000"/>
            <a:ext cx="3095457" cy="1833125"/>
          </a:xfrm>
          <a:prstGeom prst="rect">
            <a:avLst/>
          </a:prstGeom>
          <a:noFill/>
          <a:ln>
            <a:noFill/>
          </a:ln>
        </p:spPr>
      </p:pic>
      <p:pic>
        <p:nvPicPr>
          <p:cNvPr id="205" name="Google Shape;205;p28"/>
          <p:cNvPicPr preferRelativeResize="0"/>
          <p:nvPr/>
        </p:nvPicPr>
        <p:blipFill rotWithShape="1">
          <a:blip r:embed="rId5">
            <a:alphaModFix/>
          </a:blip>
          <a:srcRect t="21465" b="21458"/>
          <a:stretch/>
        </p:blipFill>
        <p:spPr>
          <a:xfrm>
            <a:off x="561375" y="1122998"/>
            <a:ext cx="2165425" cy="1448750"/>
          </a:xfrm>
          <a:prstGeom prst="rect">
            <a:avLst/>
          </a:prstGeom>
          <a:noFill/>
          <a:ln>
            <a:noFill/>
          </a:ln>
        </p:spPr>
      </p:pic>
      <p:pic>
        <p:nvPicPr>
          <p:cNvPr id="206" name="Google Shape;206;p28"/>
          <p:cNvPicPr preferRelativeResize="0"/>
          <p:nvPr/>
        </p:nvPicPr>
        <p:blipFill rotWithShape="1">
          <a:blip r:embed="rId6">
            <a:alphaModFix/>
          </a:blip>
          <a:srcRect l="9994" r="9985"/>
          <a:stretch/>
        </p:blipFill>
        <p:spPr>
          <a:xfrm>
            <a:off x="3217400" y="1123000"/>
            <a:ext cx="1912851" cy="3390500"/>
          </a:xfrm>
          <a:prstGeom prst="rect">
            <a:avLst/>
          </a:prstGeom>
          <a:noFill/>
          <a:ln>
            <a:noFill/>
          </a:ln>
        </p:spPr>
      </p:pic>
      <p:pic>
        <p:nvPicPr>
          <p:cNvPr id="207" name="Google Shape;207;p28"/>
          <p:cNvPicPr preferRelativeResize="0"/>
          <p:nvPr/>
        </p:nvPicPr>
        <p:blipFill rotWithShape="1">
          <a:blip r:embed="rId7">
            <a:alphaModFix/>
          </a:blip>
          <a:srcRect t="6482" b="6483"/>
          <a:stretch/>
        </p:blipFill>
        <p:spPr>
          <a:xfrm>
            <a:off x="561375" y="2762926"/>
            <a:ext cx="2165425" cy="1750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Characters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13" name="Google Shape;213;p29"/>
          <p:cNvSpPr txBox="1"/>
          <p:nvPr/>
        </p:nvSpPr>
        <p:spPr>
          <a:xfrm>
            <a:off x="481525" y="1228275"/>
            <a:ext cx="8076900" cy="3161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The Wongles are the main player units. They are a colony of weird looking humanoid creatures with big noses. They act as workers. The workers can do many tasks such as mining, chopping wood and farming. The Scrungus and Wizak are both military units that specialize in the defense of the base and the offense against the corruption and its forces. The Scrungus specialize in melee combat and the Wizak in ranged.  The Scrungus and Wizak are their own unique species and are not Wongles.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The Mushroom Friends are the forces of the corruption. They are humanoid mushroom based creatures that crawl across the ground with the sheer strength of their upper bodies. There are two types of Mushroom creatures, the Brood-Shrooms and the Fiends. The Brood-Shrooms are the elders/leaders of the corruption forces. The Fiends are the main grunt force of the corruption. They are quick and ferocious and lay waste to anything they come across, and they are spawned by the BroodShrooms which act like a mobile base for the enemy forces.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GB" sz="1100">
                <a:solidFill>
                  <a:srgbClr val="FFFFFF"/>
                </a:solidFill>
                <a:latin typeface="Century Gothic"/>
                <a:ea typeface="Century Gothic"/>
                <a:cs typeface="Century Gothic"/>
                <a:sym typeface="Century Gothic"/>
              </a:rPr>
              <a:t>The Junger Slunk is a new enemy unit born from the Brood-Shroom but with a different purpose to the Mushroom Friends; this unit will fix itself to the ground at a safe distance and fire projectiles at the players base. They are shy however, and will be unwilling to attack your player units, preferring solidarity and to stay a safe distance away from combat. </a:t>
            </a:r>
            <a:endParaRPr sz="110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sz="11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Wongle Character Process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19" name="Google Shape;219;p30"/>
          <p:cNvPicPr preferRelativeResize="0"/>
          <p:nvPr/>
        </p:nvPicPr>
        <p:blipFill rotWithShape="1">
          <a:blip r:embed="rId3">
            <a:alphaModFix/>
          </a:blip>
          <a:srcRect/>
          <a:stretch/>
        </p:blipFill>
        <p:spPr>
          <a:xfrm>
            <a:off x="5887002" y="975488"/>
            <a:ext cx="2458776" cy="3512524"/>
          </a:xfrm>
          <a:prstGeom prst="rect">
            <a:avLst/>
          </a:prstGeom>
          <a:noFill/>
          <a:ln>
            <a:noFill/>
          </a:ln>
        </p:spPr>
      </p:pic>
      <p:pic>
        <p:nvPicPr>
          <p:cNvPr id="220" name="Google Shape;220;p30"/>
          <p:cNvPicPr preferRelativeResize="0"/>
          <p:nvPr/>
        </p:nvPicPr>
        <p:blipFill rotWithShape="1">
          <a:blip r:embed="rId4">
            <a:alphaModFix/>
          </a:blip>
          <a:srcRect/>
          <a:stretch/>
        </p:blipFill>
        <p:spPr>
          <a:xfrm>
            <a:off x="3670500" y="975488"/>
            <a:ext cx="2138875" cy="1775853"/>
          </a:xfrm>
          <a:prstGeom prst="rect">
            <a:avLst/>
          </a:prstGeom>
          <a:noFill/>
          <a:ln>
            <a:noFill/>
          </a:ln>
        </p:spPr>
      </p:pic>
      <p:pic>
        <p:nvPicPr>
          <p:cNvPr id="221" name="Google Shape;221;p30"/>
          <p:cNvPicPr preferRelativeResize="0"/>
          <p:nvPr/>
        </p:nvPicPr>
        <p:blipFill rotWithShape="1">
          <a:blip r:embed="rId5">
            <a:alphaModFix/>
          </a:blip>
          <a:srcRect/>
          <a:stretch/>
        </p:blipFill>
        <p:spPr>
          <a:xfrm>
            <a:off x="3670500" y="2816088"/>
            <a:ext cx="2138876" cy="1671918"/>
          </a:xfrm>
          <a:prstGeom prst="rect">
            <a:avLst/>
          </a:prstGeom>
          <a:noFill/>
          <a:ln>
            <a:noFill/>
          </a:ln>
        </p:spPr>
      </p:pic>
      <p:sp>
        <p:nvSpPr>
          <p:cNvPr id="222" name="Google Shape;222;p30"/>
          <p:cNvSpPr txBox="1"/>
          <p:nvPr/>
        </p:nvSpPr>
        <p:spPr>
          <a:xfrm>
            <a:off x="407400" y="1142200"/>
            <a:ext cx="2556000" cy="31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Designed to be cute, visually distinct to the game</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Unit variations expressed through tool usage/hats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Original design inspired by psychedelic art </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Adapted to a fantasy setting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New animations created for task variety</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Art Rework: New Wongle Design</a:t>
            </a: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28" name="Google Shape;228;p31"/>
          <p:cNvSpPr txBox="1"/>
          <p:nvPr/>
        </p:nvSpPr>
        <p:spPr>
          <a:xfrm>
            <a:off x="416125" y="1072950"/>
            <a:ext cx="8181300" cy="960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a:t>
            </a:r>
            <a:r>
              <a:rPr lang="en-GB" sz="1100">
                <a:solidFill>
                  <a:srgbClr val="FFFFFF"/>
                </a:solidFill>
                <a:latin typeface="Century Gothic"/>
                <a:ea typeface="Century Gothic"/>
                <a:cs typeface="Century Gothic"/>
                <a:sym typeface="Century Gothic"/>
              </a:rPr>
              <a:t>A new default texture for the Wongle Worker.</a:t>
            </a:r>
            <a:endParaRPr sz="110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GB" sz="1100">
                <a:solidFill>
                  <a:srgbClr val="FFFFFF"/>
                </a:solidFill>
                <a:latin typeface="Century Gothic"/>
                <a:ea typeface="Century Gothic"/>
                <a:cs typeface="Century Gothic"/>
                <a:sym typeface="Century Gothic"/>
              </a:rPr>
              <a:t>This task features the first batch of the art overhaul changes. Going forward each major art asset will receive new textures more closely affiliated with our new moodboard, heavily consisting of reference to the Spyro Remastered Trilogy.</a:t>
            </a:r>
            <a:endParaRPr sz="1100" i="0" u="none" strike="noStrike" cap="none">
              <a:solidFill>
                <a:srgbClr val="FFFFFF"/>
              </a:solidFill>
              <a:latin typeface="Century Gothic"/>
              <a:ea typeface="Century Gothic"/>
              <a:cs typeface="Century Gothic"/>
              <a:sym typeface="Century Gothic"/>
            </a:endParaRPr>
          </a:p>
        </p:txBody>
      </p:sp>
      <p:pic>
        <p:nvPicPr>
          <p:cNvPr id="229" name="Google Shape;229;p31"/>
          <p:cNvPicPr preferRelativeResize="0"/>
          <p:nvPr/>
        </p:nvPicPr>
        <p:blipFill>
          <a:blip r:embed="rId3">
            <a:alphaModFix/>
          </a:blip>
          <a:stretch>
            <a:fillRect/>
          </a:stretch>
        </p:blipFill>
        <p:spPr>
          <a:xfrm>
            <a:off x="4526823" y="2314938"/>
            <a:ext cx="3597553" cy="2211506"/>
          </a:xfrm>
          <a:prstGeom prst="rect">
            <a:avLst/>
          </a:prstGeom>
          <a:noFill/>
          <a:ln>
            <a:noFill/>
          </a:ln>
        </p:spPr>
      </p:pic>
      <p:pic>
        <p:nvPicPr>
          <p:cNvPr id="230" name="Google Shape;230;p31"/>
          <p:cNvPicPr preferRelativeResize="0"/>
          <p:nvPr/>
        </p:nvPicPr>
        <p:blipFill>
          <a:blip r:embed="rId4">
            <a:alphaModFix/>
          </a:blip>
          <a:stretch>
            <a:fillRect/>
          </a:stretch>
        </p:blipFill>
        <p:spPr>
          <a:xfrm>
            <a:off x="822350" y="2314950"/>
            <a:ext cx="3578932" cy="2211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Art Direction Overview</a:t>
            </a:r>
            <a:endParaRPr sz="1800" b="1">
              <a:latin typeface="Century Gothic"/>
              <a:ea typeface="Century Gothic"/>
              <a:cs typeface="Century Gothic"/>
              <a:sym typeface="Century Gothic"/>
            </a:endParaRPr>
          </a:p>
        </p:txBody>
      </p:sp>
      <p:sp>
        <p:nvSpPr>
          <p:cNvPr id="62" name="Google Shape;62;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1200" b="1">
                <a:solidFill>
                  <a:srgbClr val="FFFFFF"/>
                </a:solidFill>
                <a:latin typeface="Century Gothic"/>
                <a:ea typeface="Century Gothic"/>
                <a:cs typeface="Century Gothic"/>
                <a:sym typeface="Century Gothic"/>
              </a:rPr>
              <a:t>· Art Style</a:t>
            </a:r>
            <a:endParaRPr sz="1200" b="1">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Low poly &amp; Cartoonish style</a:t>
            </a:r>
            <a:endParaRPr sz="1100">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The art style has a flavour of its own, but takes significant inspiration moving forwards from the Spyro: Reignited Trilogy. The cartoon style begins to favour more vibrant coloration across all the visual aspects of the game, without making the various creatures and buildings that inhabit it appear flat. Much like the new Spyro games, we are working to combine vibrant coloration with depth and an appealing sense of shape. </a:t>
            </a:r>
            <a:endParaRPr sz="1100">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200" b="1">
                <a:solidFill>
                  <a:srgbClr val="FFFFFF"/>
                </a:solidFill>
                <a:latin typeface="Century Gothic"/>
                <a:ea typeface="Century Gothic"/>
                <a:cs typeface="Century Gothic"/>
                <a:sym typeface="Century Gothic"/>
              </a:rPr>
              <a:t>· Theme &amp; Setting</a:t>
            </a:r>
            <a:endParaRPr sz="1200" b="1">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0"/>
              </a:spcAft>
              <a:buSzPts val="1800"/>
              <a:buNone/>
            </a:pPr>
            <a:r>
              <a:rPr lang="en-GB" sz="1100">
                <a:solidFill>
                  <a:srgbClr val="FFFFFF"/>
                </a:solidFill>
                <a:latin typeface="Century Gothic"/>
                <a:ea typeface="Century Gothic"/>
                <a:cs typeface="Century Gothic"/>
                <a:sym typeface="Century Gothic"/>
              </a:rPr>
              <a:t>In Nature Survives, we want to convey a world that is deeply stylized, yet accessible. A game that holds strong visual appeal through its vibrant colors and unique inhabitants, whilst effectively communicating information and enhancing the game experience.</a:t>
            </a:r>
            <a:endParaRPr sz="1100">
              <a:solidFill>
                <a:srgbClr val="FFFFFF"/>
              </a:solidFill>
              <a:latin typeface="Century Gothic"/>
              <a:ea typeface="Century Gothic"/>
              <a:cs typeface="Century Gothic"/>
              <a:sym typeface="Century Gothic"/>
            </a:endParaRPr>
          </a:p>
          <a:p>
            <a:pPr marL="0" lvl="0" indent="0" algn="l" rtl="0">
              <a:lnSpc>
                <a:spcPct val="115000"/>
              </a:lnSpc>
              <a:spcBef>
                <a:spcPts val="1600"/>
              </a:spcBef>
              <a:spcAft>
                <a:spcPts val="1600"/>
              </a:spcAft>
              <a:buSzPts val="1800"/>
              <a:buNone/>
            </a:pP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dirty="0">
                <a:latin typeface="Century Gothic"/>
                <a:ea typeface="Century Gothic"/>
                <a:cs typeface="Century Gothic"/>
                <a:sym typeface="Century Gothic"/>
              </a:rPr>
              <a:t>Mushroom </a:t>
            </a:r>
            <a:r>
              <a:rPr lang="en-GB" sz="1800" b="1" dirty="0" smtClean="0">
                <a:latin typeface="Century Gothic"/>
                <a:ea typeface="Century Gothic"/>
                <a:cs typeface="Century Gothic"/>
                <a:sym typeface="Century Gothic"/>
              </a:rPr>
              <a:t>Character</a:t>
            </a:r>
            <a:r>
              <a:rPr lang="en-GB" sz="1800" b="1" dirty="0">
                <a:latin typeface="Century Gothic"/>
                <a:ea typeface="Century Gothic"/>
                <a:cs typeface="Century Gothic"/>
                <a:sym typeface="Century Gothic"/>
              </a:rPr>
              <a:t> </a:t>
            </a:r>
            <a:r>
              <a:rPr lang="en-GB" sz="1800" b="1" dirty="0" smtClean="0">
                <a:latin typeface="Century Gothic"/>
                <a:ea typeface="Century Gothic"/>
                <a:cs typeface="Century Gothic"/>
                <a:sym typeface="Century Gothic"/>
              </a:rPr>
              <a:t>Remastering</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pic>
        <p:nvPicPr>
          <p:cNvPr id="236" name="Google Shape;236;p32"/>
          <p:cNvPicPr preferRelativeResize="0"/>
          <p:nvPr/>
        </p:nvPicPr>
        <p:blipFill rotWithShape="1">
          <a:blip r:embed="rId3">
            <a:extLst>
              <a:ext uri="{28A0092B-C50C-407E-A947-70E740481C1C}">
                <a14:useLocalDpi xmlns:a14="http://schemas.microsoft.com/office/drawing/2010/main" val="0"/>
              </a:ext>
            </a:extLst>
          </a:blip>
          <a:srcRect l="29082" t="581" r="25675" b="299"/>
          <a:stretch/>
        </p:blipFill>
        <p:spPr>
          <a:xfrm>
            <a:off x="5951535" y="1089498"/>
            <a:ext cx="2388215" cy="3219855"/>
          </a:xfrm>
          <a:prstGeom prst="rect">
            <a:avLst/>
          </a:prstGeom>
          <a:noFill/>
          <a:ln>
            <a:noFill/>
          </a:ln>
        </p:spPr>
      </p:pic>
      <p:pic>
        <p:nvPicPr>
          <p:cNvPr id="237" name="Google Shape;237;p32"/>
          <p:cNvPicPr preferRelativeResize="0"/>
          <p:nvPr/>
        </p:nvPicPr>
        <p:blipFill rotWithShape="1">
          <a:blip r:embed="rId4">
            <a:alphaModFix/>
          </a:blip>
          <a:srcRect l="12114" r="12122"/>
          <a:stretch/>
        </p:blipFill>
        <p:spPr>
          <a:xfrm>
            <a:off x="3808175" y="1090900"/>
            <a:ext cx="2077507" cy="1724904"/>
          </a:xfrm>
          <a:prstGeom prst="rect">
            <a:avLst/>
          </a:prstGeom>
          <a:noFill/>
          <a:ln>
            <a:noFill/>
          </a:ln>
        </p:spPr>
      </p:pic>
      <p:pic>
        <p:nvPicPr>
          <p:cNvPr id="238" name="Google Shape;238;p32"/>
          <p:cNvPicPr preferRelativeResize="0"/>
          <p:nvPr/>
        </p:nvPicPr>
        <p:blipFill rotWithShape="1">
          <a:blip r:embed="rId5">
            <a:extLst>
              <a:ext uri="{28A0092B-C50C-407E-A947-70E740481C1C}">
                <a14:useLocalDpi xmlns:a14="http://schemas.microsoft.com/office/drawing/2010/main" val="0"/>
              </a:ext>
            </a:extLst>
          </a:blip>
          <a:srcRect l="16493" t="13787" r="13724" b="16429"/>
          <a:stretch/>
        </p:blipFill>
        <p:spPr>
          <a:xfrm>
            <a:off x="3808175" y="3050594"/>
            <a:ext cx="2077507" cy="1280149"/>
          </a:xfrm>
          <a:prstGeom prst="rect">
            <a:avLst/>
          </a:prstGeom>
          <a:noFill/>
          <a:ln>
            <a:noFill/>
          </a:ln>
        </p:spPr>
      </p:pic>
      <p:sp>
        <p:nvSpPr>
          <p:cNvPr id="239" name="Google Shape;239;p32"/>
          <p:cNvSpPr txBox="1"/>
          <p:nvPr/>
        </p:nvSpPr>
        <p:spPr>
          <a:xfrm>
            <a:off x="407400" y="1142200"/>
            <a:ext cx="2556000" cy="31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Designed to be hulking, visually intimidating compared to </a:t>
            </a:r>
            <a:r>
              <a:rPr lang="en-GB" sz="1100" b="0" i="0" u="none" strike="noStrike" cap="none" dirty="0" err="1">
                <a:solidFill>
                  <a:srgbClr val="FFFFFF"/>
                </a:solidFill>
                <a:latin typeface="Century Gothic"/>
                <a:ea typeface="Century Gothic"/>
                <a:cs typeface="Century Gothic"/>
                <a:sym typeface="Century Gothic"/>
              </a:rPr>
              <a:t>wongles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Created to overwhelm </a:t>
            </a:r>
            <a:r>
              <a:rPr lang="en-GB" sz="1100" b="0" i="0" u="none" strike="noStrike" cap="none" dirty="0" err="1">
                <a:solidFill>
                  <a:srgbClr val="FFFFFF"/>
                </a:solidFill>
                <a:latin typeface="Century Gothic"/>
                <a:ea typeface="Century Gothic"/>
                <a:cs typeface="Century Gothic"/>
                <a:sym typeface="Century Gothic"/>
              </a:rPr>
              <a:t>defenses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NZ" sz="1100" b="0" i="0" u="none" strike="noStrike" cap="none" dirty="0" smtClean="0">
                <a:solidFill>
                  <a:srgbClr val="FFFFFF"/>
                </a:solidFill>
                <a:latin typeface="Century Gothic"/>
                <a:ea typeface="Century Gothic"/>
                <a:cs typeface="Century Gothic"/>
                <a:sym typeface="Century Gothic"/>
              </a:rPr>
              <a:t>Follow a unified red/cream </a:t>
            </a:r>
            <a:r>
              <a:rPr lang="en-NZ" sz="1100" b="0" i="0" u="none" strike="noStrike" cap="none" dirty="0" err="1" smtClean="0">
                <a:solidFill>
                  <a:srgbClr val="FFFFFF"/>
                </a:solidFill>
                <a:latin typeface="Century Gothic"/>
                <a:ea typeface="Century Gothic"/>
                <a:cs typeface="Century Gothic"/>
                <a:sym typeface="Century Gothic"/>
              </a:rPr>
              <a:t>color</a:t>
            </a:r>
            <a:r>
              <a:rPr lang="en-NZ" sz="1100" b="0" i="0" u="none" strike="noStrike" cap="none" dirty="0" smtClean="0">
                <a:solidFill>
                  <a:srgbClr val="FFFFFF"/>
                </a:solidFill>
                <a:latin typeface="Century Gothic"/>
                <a:ea typeface="Century Gothic"/>
                <a:cs typeface="Century Gothic"/>
                <a:sym typeface="Century Gothic"/>
              </a:rPr>
              <a:t> theme for identification purposes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NZ" sz="1100" b="0" i="0" u="none" strike="noStrike" cap="none" dirty="0" smtClean="0">
                <a:solidFill>
                  <a:srgbClr val="FFFFFF"/>
                </a:solidFill>
                <a:latin typeface="Century Gothic"/>
                <a:ea typeface="Century Gothic"/>
                <a:cs typeface="Century Gothic"/>
                <a:sym typeface="Century Gothic"/>
              </a:rPr>
              <a:t>Greater tonality, cleaned up normal maps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NZ" sz="1800" b="1" dirty="0" smtClean="0">
                <a:latin typeface="Century Gothic"/>
                <a:ea typeface="Century Gothic"/>
                <a:cs typeface="Century Gothic"/>
                <a:sym typeface="Century Gothic"/>
              </a:rPr>
              <a:t>Unification of Military Unit Art</a:t>
            </a:r>
            <a:br>
              <a:rPr lang="en-NZ" sz="1800" b="1" dirty="0" smtClean="0">
                <a:latin typeface="Century Gothic"/>
                <a:ea typeface="Century Gothic"/>
                <a:cs typeface="Century Gothic"/>
                <a:sym typeface="Century Gothic"/>
              </a:rPr>
            </a:b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245" name="Google Shape;245;p33"/>
          <p:cNvSpPr txBox="1"/>
          <p:nvPr/>
        </p:nvSpPr>
        <p:spPr>
          <a:xfrm>
            <a:off x="407400" y="1142200"/>
            <a:ext cx="3100800" cy="333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a:t>
            </a:r>
            <a:r>
              <a:rPr lang="en-GB" sz="1100" b="0" i="0" u="none" strike="noStrike" cap="none" dirty="0" smtClean="0">
                <a:solidFill>
                  <a:schemeClr val="dk1"/>
                </a:solidFill>
                <a:latin typeface="Century Gothic"/>
                <a:ea typeface="Century Gothic"/>
                <a:cs typeface="Century Gothic"/>
                <a:sym typeface="Century Gothic"/>
              </a:rPr>
              <a:t>War </a:t>
            </a:r>
            <a:r>
              <a:rPr lang="en-GB" sz="1100" b="0" i="0" u="none" strike="noStrike" cap="none" dirty="0" err="1">
                <a:solidFill>
                  <a:schemeClr val="dk1"/>
                </a:solidFill>
                <a:latin typeface="Century Gothic"/>
                <a:ea typeface="Century Gothic"/>
                <a:cs typeface="Century Gothic"/>
                <a:sym typeface="Century Gothic"/>
              </a:rPr>
              <a:t>Scrungus</a:t>
            </a:r>
            <a:endParaRPr sz="11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a:t>
            </a:r>
            <a:r>
              <a:rPr lang="en-NZ" sz="1100" b="0" i="0" u="none" strike="noStrike" cap="none" dirty="0" smtClean="0">
                <a:solidFill>
                  <a:schemeClr val="dk1"/>
                </a:solidFill>
                <a:latin typeface="Century Gothic"/>
                <a:ea typeface="Century Gothic"/>
                <a:cs typeface="Century Gothic"/>
                <a:sym typeface="Century Gothic"/>
              </a:rPr>
              <a:t>Wizard</a:t>
            </a:r>
            <a:endParaRPr sz="1100" b="0" i="0" u="none" strike="noStrike" cap="none" dirty="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NZ" sz="1100" b="0" i="0" u="none" strike="noStrike" cap="none" dirty="0" smtClean="0">
                <a:solidFill>
                  <a:srgbClr val="FFFFFF"/>
                </a:solidFill>
                <a:latin typeface="Century Gothic"/>
                <a:ea typeface="Century Gothic"/>
                <a:cs typeface="Century Gothic"/>
                <a:sym typeface="Century Gothic"/>
              </a:rPr>
              <a:t>The new military units have been redesigned to fit the stylized look of the remastered Wongle unit. </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p:txBody>
      </p:sp>
      <p:pic>
        <p:nvPicPr>
          <p:cNvPr id="246" name="Google Shape;246;p33"/>
          <p:cNvPicPr preferRelativeResize="0"/>
          <p:nvPr/>
        </p:nvPicPr>
        <p:blipFill>
          <a:blip r:embed="rId3">
            <a:extLst>
              <a:ext uri="{28A0092B-C50C-407E-A947-70E740481C1C}">
                <a14:useLocalDpi xmlns:a14="http://schemas.microsoft.com/office/drawing/2010/main" val="0"/>
              </a:ext>
            </a:extLst>
          </a:blip>
          <a:stretch>
            <a:fillRect/>
          </a:stretch>
        </p:blipFill>
        <p:spPr>
          <a:xfrm>
            <a:off x="5868303" y="712975"/>
            <a:ext cx="2766944" cy="1706100"/>
          </a:xfrm>
          <a:prstGeom prst="rect">
            <a:avLst/>
          </a:prstGeom>
          <a:noFill/>
          <a:ln>
            <a:noFill/>
          </a:ln>
        </p:spPr>
      </p:pic>
      <p:pic>
        <p:nvPicPr>
          <p:cNvPr id="247" name="Google Shape;247;p33"/>
          <p:cNvPicPr preferRelativeResize="0"/>
          <p:nvPr/>
        </p:nvPicPr>
        <p:blipFill rotWithShape="1">
          <a:blip r:embed="rId4">
            <a:extLst>
              <a:ext uri="{28A0092B-C50C-407E-A947-70E740481C1C}">
                <a14:useLocalDpi xmlns:a14="http://schemas.microsoft.com/office/drawing/2010/main" val="0"/>
              </a:ext>
            </a:extLst>
          </a:blip>
          <a:srcRect l="19889" t="15723" r="21639" b="6552"/>
          <a:stretch/>
        </p:blipFill>
        <p:spPr>
          <a:xfrm>
            <a:off x="3727583" y="710120"/>
            <a:ext cx="2058991" cy="1682884"/>
          </a:xfrm>
          <a:prstGeom prst="rect">
            <a:avLst/>
          </a:prstGeom>
          <a:noFill/>
          <a:ln>
            <a:noFill/>
          </a:ln>
        </p:spPr>
      </p:pic>
      <p:pic>
        <p:nvPicPr>
          <p:cNvPr id="248" name="Google Shape;248;p33"/>
          <p:cNvPicPr preferRelativeResize="0"/>
          <p:nvPr/>
        </p:nvPicPr>
        <p:blipFill rotWithShape="1">
          <a:blip r:embed="rId5">
            <a:extLst>
              <a:ext uri="{28A0092B-C50C-407E-A947-70E740481C1C}">
                <a14:useLocalDpi xmlns:a14="http://schemas.microsoft.com/office/drawing/2010/main" val="0"/>
              </a:ext>
            </a:extLst>
          </a:blip>
          <a:srcRect l="21462" r="22011"/>
          <a:stretch/>
        </p:blipFill>
        <p:spPr>
          <a:xfrm>
            <a:off x="3715966" y="2495063"/>
            <a:ext cx="2062264" cy="2243225"/>
          </a:xfrm>
          <a:prstGeom prst="rect">
            <a:avLst/>
          </a:prstGeom>
          <a:noFill/>
          <a:ln>
            <a:noFill/>
          </a:ln>
        </p:spPr>
      </p:pic>
      <p:pic>
        <p:nvPicPr>
          <p:cNvPr id="249" name="Google Shape;249;p33"/>
          <p:cNvPicPr preferRelativeResize="0"/>
          <p:nvPr/>
        </p:nvPicPr>
        <p:blipFill rotWithShape="1">
          <a:blip r:embed="rId6">
            <a:extLst>
              <a:ext uri="{28A0092B-C50C-407E-A947-70E740481C1C}">
                <a14:useLocalDpi xmlns:a14="http://schemas.microsoft.com/office/drawing/2010/main" val="0"/>
              </a:ext>
            </a:extLst>
          </a:blip>
          <a:srcRect l="14238" r="15218" b="7245"/>
          <a:stretch/>
        </p:blipFill>
        <p:spPr>
          <a:xfrm>
            <a:off x="5846322" y="2495063"/>
            <a:ext cx="2772383" cy="22423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NZ" sz="1800" b="1" dirty="0" err="1" smtClean="0">
                <a:latin typeface="Century Gothic"/>
                <a:ea typeface="Century Gothic"/>
                <a:cs typeface="Century Gothic"/>
                <a:sym typeface="Century Gothic"/>
              </a:rPr>
              <a:t>Junger</a:t>
            </a:r>
            <a:r>
              <a:rPr lang="en-NZ" sz="1800" b="1" dirty="0" smtClean="0">
                <a:latin typeface="Century Gothic"/>
                <a:ea typeface="Century Gothic"/>
                <a:cs typeface="Century Gothic"/>
                <a:sym typeface="Century Gothic"/>
              </a:rPr>
              <a:t> Slunk Remaster</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255" name="Google Shape;255;p34"/>
          <p:cNvSpPr txBox="1"/>
          <p:nvPr/>
        </p:nvSpPr>
        <p:spPr>
          <a:xfrm>
            <a:off x="407400" y="1142200"/>
            <a:ext cx="3100800" cy="3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 The Junger Slunk</a:t>
            </a:r>
            <a:endParaRPr sz="110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GB" sz="1100">
                <a:solidFill>
                  <a:srgbClr val="DDDDDD"/>
                </a:solidFill>
                <a:latin typeface="Century Gothic"/>
                <a:ea typeface="Century Gothic"/>
                <a:cs typeface="Century Gothic"/>
                <a:sym typeface="Century Gothic"/>
              </a:rPr>
              <a:t>This unit is being developed from the tutor feedback that our enemies need more combative depth, in order to expand the complexity of the combat phases to a reasonable extent, giving players a broader range of considerations when they defend their base.</a:t>
            </a:r>
            <a:endParaRPr sz="110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a:solidFill>
                <a:srgbClr val="DDDDDD"/>
              </a:solidFill>
              <a:latin typeface="Century Gothic"/>
              <a:ea typeface="Century Gothic"/>
              <a:cs typeface="Century Gothic"/>
              <a:sym typeface="Century Gothic"/>
            </a:endParaRPr>
          </a:p>
          <a:p>
            <a:pPr marL="0" lvl="0" indent="0" algn="just" rtl="0">
              <a:lnSpc>
                <a:spcPct val="115000"/>
              </a:lnSpc>
              <a:spcBef>
                <a:spcPts val="0"/>
              </a:spcBef>
              <a:spcAft>
                <a:spcPts val="0"/>
              </a:spcAft>
              <a:buNone/>
            </a:pPr>
            <a:r>
              <a:rPr lang="en-GB" sz="1100">
                <a:solidFill>
                  <a:srgbClr val="DDDDDD"/>
                </a:solidFill>
                <a:latin typeface="Century Gothic"/>
                <a:ea typeface="Century Gothic"/>
                <a:cs typeface="Century Gothic"/>
                <a:sym typeface="Century Gothic"/>
              </a:rPr>
              <a:t>The Junger Slunk will attack buildings from a distance, making bases more vulnerable, but it will not attack player units.</a:t>
            </a:r>
            <a:endParaRPr sz="1100">
              <a:solidFill>
                <a:srgbClr val="DDDDDD"/>
              </a:solidFill>
              <a:latin typeface="Century Gothic"/>
              <a:ea typeface="Century Gothic"/>
              <a:cs typeface="Century Gothic"/>
              <a:sym typeface="Century Gothic"/>
            </a:endParaRPr>
          </a:p>
          <a:p>
            <a:pPr marL="0" marR="0" lvl="0" indent="0" algn="l" rtl="0">
              <a:lnSpc>
                <a:spcPct val="100000"/>
              </a:lnSpc>
              <a:spcBef>
                <a:spcPts val="800"/>
              </a:spcBef>
              <a:spcAft>
                <a:spcPts val="0"/>
              </a:spcAft>
              <a:buClr>
                <a:srgbClr val="000000"/>
              </a:buClr>
              <a:buSzPts val="1100"/>
              <a:buFont typeface="Arial"/>
              <a:buNone/>
            </a:pPr>
            <a:endParaRPr sz="11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p:txBody>
      </p:sp>
      <p:pic>
        <p:nvPicPr>
          <p:cNvPr id="256" name="Google Shape;256;p34"/>
          <p:cNvPicPr preferRelativeResize="0"/>
          <p:nvPr/>
        </p:nvPicPr>
        <p:blipFill rotWithShape="1">
          <a:blip r:embed="rId3">
            <a:extLst>
              <a:ext uri="{28A0092B-C50C-407E-A947-70E740481C1C}">
                <a14:useLocalDpi xmlns:a14="http://schemas.microsoft.com/office/drawing/2010/main" val="0"/>
              </a:ext>
            </a:extLst>
          </a:blip>
          <a:srcRect l="15203" t="15417" r="9487" b="9272"/>
          <a:stretch/>
        </p:blipFill>
        <p:spPr>
          <a:xfrm>
            <a:off x="4493493" y="2441521"/>
            <a:ext cx="3707037" cy="2280878"/>
          </a:xfrm>
          <a:prstGeom prst="rect">
            <a:avLst/>
          </a:prstGeom>
          <a:noFill/>
          <a:ln>
            <a:noFill/>
          </a:ln>
        </p:spPr>
      </p:pic>
      <p:pic>
        <p:nvPicPr>
          <p:cNvPr id="257" name="Google Shape;257;p34"/>
          <p:cNvPicPr preferRelativeResize="0"/>
          <p:nvPr/>
        </p:nvPicPr>
        <p:blipFill rotWithShape="1">
          <a:blip r:embed="rId4">
            <a:extLst>
              <a:ext uri="{28A0092B-C50C-407E-A947-70E740481C1C}">
                <a14:useLocalDpi xmlns:a14="http://schemas.microsoft.com/office/drawing/2010/main" val="0"/>
              </a:ext>
            </a:extLst>
          </a:blip>
          <a:srcRect l="19954" r="19863"/>
          <a:stretch/>
        </p:blipFill>
        <p:spPr>
          <a:xfrm>
            <a:off x="6371617" y="439150"/>
            <a:ext cx="1819072" cy="1857263"/>
          </a:xfrm>
          <a:prstGeom prst="rect">
            <a:avLst/>
          </a:prstGeom>
          <a:noFill/>
          <a:ln>
            <a:noFill/>
          </a:ln>
        </p:spPr>
      </p:pic>
      <p:pic>
        <p:nvPicPr>
          <p:cNvPr id="258" name="Google Shape;258;p34"/>
          <p:cNvPicPr preferRelativeResize="0"/>
          <p:nvPr/>
        </p:nvPicPr>
        <p:blipFill>
          <a:blip r:embed="rId5">
            <a:alphaModFix/>
          </a:blip>
          <a:stretch>
            <a:fillRect/>
          </a:stretch>
        </p:blipFill>
        <p:spPr>
          <a:xfrm>
            <a:off x="4493325" y="421125"/>
            <a:ext cx="1811206" cy="18760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NZ" sz="1800" b="1" dirty="0" smtClean="0">
                <a:latin typeface="Century Gothic"/>
                <a:ea typeface="Century Gothic"/>
                <a:cs typeface="Century Gothic"/>
                <a:sym typeface="Century Gothic"/>
              </a:rPr>
              <a:t>The </a:t>
            </a:r>
            <a:r>
              <a:rPr lang="en-NZ" sz="1800" b="1" dirty="0" err="1" smtClean="0">
                <a:latin typeface="Century Gothic"/>
                <a:ea typeface="Century Gothic"/>
                <a:cs typeface="Century Gothic"/>
                <a:sym typeface="Century Gothic"/>
              </a:rPr>
              <a:t>Blonk</a:t>
            </a:r>
            <a:r>
              <a:rPr lang="en-NZ" sz="1800" b="1" dirty="0" smtClean="0">
                <a:latin typeface="Century Gothic"/>
                <a:ea typeface="Century Gothic"/>
                <a:cs typeface="Century Gothic"/>
                <a:sym typeface="Century Gothic"/>
              </a:rPr>
              <a:t> (Scout Unit)</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255" name="Google Shape;255;p34"/>
          <p:cNvSpPr txBox="1"/>
          <p:nvPr/>
        </p:nvSpPr>
        <p:spPr>
          <a:xfrm>
            <a:off x="407400" y="1142200"/>
            <a:ext cx="3100800" cy="3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The </a:t>
            </a:r>
            <a:r>
              <a:rPr lang="en-NZ" sz="1100" dirty="0" err="1" smtClean="0">
                <a:solidFill>
                  <a:schemeClr val="dk1"/>
                </a:solidFill>
                <a:latin typeface="Century Gothic"/>
                <a:ea typeface="Century Gothic"/>
                <a:cs typeface="Century Gothic"/>
                <a:sym typeface="Century Gothic"/>
              </a:rPr>
              <a:t>Blonk</a:t>
            </a:r>
            <a:endParaRPr sz="1100" dirty="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100" dirty="0">
              <a:solidFill>
                <a:srgbClr val="DDDDDD"/>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GB" sz="1100" dirty="0">
                <a:solidFill>
                  <a:srgbClr val="DDDDDD"/>
                </a:solidFill>
                <a:latin typeface="Century Gothic"/>
                <a:ea typeface="Century Gothic"/>
                <a:cs typeface="Century Gothic"/>
                <a:sym typeface="Century Gothic"/>
              </a:rPr>
              <a:t>This unit is being developed from the tutor feedback that </a:t>
            </a:r>
            <a:r>
              <a:rPr lang="en-GB" sz="1100" dirty="0" smtClean="0">
                <a:solidFill>
                  <a:srgbClr val="DDDDDD"/>
                </a:solidFill>
                <a:latin typeface="Century Gothic"/>
                <a:ea typeface="Century Gothic"/>
                <a:cs typeface="Century Gothic"/>
                <a:sym typeface="Century Gothic"/>
              </a:rPr>
              <a:t>unit functionality should be split between more units to increase strategic utility. </a:t>
            </a:r>
          </a:p>
          <a:p>
            <a:pPr marL="0" marR="0" lvl="0" indent="0" algn="just" rtl="0">
              <a:lnSpc>
                <a:spcPct val="100000"/>
              </a:lnSpc>
              <a:spcBef>
                <a:spcPts val="0"/>
              </a:spcBef>
              <a:spcAft>
                <a:spcPts val="0"/>
              </a:spcAft>
              <a:buClr>
                <a:srgbClr val="000000"/>
              </a:buClr>
              <a:buSzPts val="1100"/>
              <a:buFont typeface="Arial"/>
              <a:buNone/>
            </a:pPr>
            <a:endParaRPr sz="1100" dirty="0">
              <a:solidFill>
                <a:srgbClr val="DDDDDD"/>
              </a:solidFill>
              <a:latin typeface="Century Gothic"/>
              <a:ea typeface="Century Gothic"/>
              <a:cs typeface="Century Gothic"/>
              <a:sym typeface="Century Gothic"/>
            </a:endParaRPr>
          </a:p>
          <a:p>
            <a:pPr marL="0" lvl="0" indent="0" algn="just" rtl="0">
              <a:lnSpc>
                <a:spcPct val="115000"/>
              </a:lnSpc>
              <a:spcBef>
                <a:spcPts val="0"/>
              </a:spcBef>
              <a:spcAft>
                <a:spcPts val="0"/>
              </a:spcAft>
              <a:buNone/>
            </a:pPr>
            <a:r>
              <a:rPr lang="en-GB" sz="1100" dirty="0" smtClean="0">
                <a:solidFill>
                  <a:srgbClr val="DDDDDD"/>
                </a:solidFill>
                <a:latin typeface="Century Gothic"/>
                <a:ea typeface="Century Gothic"/>
                <a:cs typeface="Century Gothic"/>
                <a:sym typeface="Century Gothic"/>
              </a:rPr>
              <a:t>This unit while fragile in combat, will run exceedingly fast, acting as a disposable reconnaissance unit which can quickly reveal enemies and crystal nodes with more efficiency than any other unit. </a:t>
            </a:r>
            <a:endParaRPr sz="1100"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p:txBody>
      </p:sp>
      <p:pic>
        <p:nvPicPr>
          <p:cNvPr id="256" name="Google Shape;256;p34"/>
          <p:cNvPicPr preferRelativeResize="0"/>
          <p:nvPr/>
        </p:nvPicPr>
        <p:blipFill rotWithShape="1">
          <a:blip r:embed="rId3">
            <a:extLst>
              <a:ext uri="{28A0092B-C50C-407E-A947-70E740481C1C}">
                <a14:useLocalDpi xmlns:a14="http://schemas.microsoft.com/office/drawing/2010/main" val="0"/>
              </a:ext>
            </a:extLst>
          </a:blip>
          <a:srcRect r="9863"/>
          <a:stretch/>
        </p:blipFill>
        <p:spPr>
          <a:xfrm>
            <a:off x="4398420" y="882850"/>
            <a:ext cx="3996551" cy="3163527"/>
          </a:xfrm>
          <a:prstGeom prst="rect">
            <a:avLst/>
          </a:prstGeom>
          <a:noFill/>
          <a:ln>
            <a:noFill/>
          </a:ln>
        </p:spPr>
      </p:pic>
    </p:spTree>
    <p:extLst>
      <p:ext uri="{BB962C8B-B14F-4D97-AF65-F5344CB8AC3E}">
        <p14:creationId xmlns:p14="http://schemas.microsoft.com/office/powerpoint/2010/main" val="2218709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311700" y="439150"/>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Menu</a:t>
            </a:r>
            <a:r>
              <a:rPr lang="en-GB" sz="1800" b="1"/>
              <a:t> Design</a:t>
            </a:r>
            <a:endParaRPr sz="1800" b="1"/>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64" name="Google Shape;264;p35"/>
          <p:cNvSpPr txBox="1"/>
          <p:nvPr/>
        </p:nvSpPr>
        <p:spPr>
          <a:xfrm>
            <a:off x="311700" y="935700"/>
            <a:ext cx="3666300" cy="276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Fantasy feeling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Only one main color for the main menu(White)</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Use yellow out glow to make the UI more clear</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Option button should be really clear </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Setting</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(Master, Music, Sound Fx, Resolution,   Screen Size)</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Play</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Exit</a:t>
            </a:r>
            <a:endParaRPr sz="12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5" name="Google Shape;265;p35"/>
          <p:cNvPicPr preferRelativeResize="0"/>
          <p:nvPr/>
        </p:nvPicPr>
        <p:blipFill rotWithShape="1">
          <a:blip r:embed="rId3">
            <a:alphaModFix/>
          </a:blip>
          <a:srcRect/>
          <a:stretch/>
        </p:blipFill>
        <p:spPr>
          <a:xfrm>
            <a:off x="5167625" y="714900"/>
            <a:ext cx="885660" cy="1578386"/>
          </a:xfrm>
          <a:prstGeom prst="rect">
            <a:avLst/>
          </a:prstGeom>
          <a:noFill/>
          <a:ln>
            <a:noFill/>
          </a:ln>
        </p:spPr>
      </p:pic>
      <p:pic>
        <p:nvPicPr>
          <p:cNvPr id="266" name="Google Shape;266;p35"/>
          <p:cNvPicPr preferRelativeResize="0"/>
          <p:nvPr/>
        </p:nvPicPr>
        <p:blipFill rotWithShape="1">
          <a:blip r:embed="rId4">
            <a:alphaModFix/>
          </a:blip>
          <a:srcRect/>
          <a:stretch/>
        </p:blipFill>
        <p:spPr>
          <a:xfrm>
            <a:off x="6117477" y="2427105"/>
            <a:ext cx="2433272" cy="1359032"/>
          </a:xfrm>
          <a:prstGeom prst="rect">
            <a:avLst/>
          </a:prstGeom>
          <a:noFill/>
          <a:ln>
            <a:noFill/>
          </a:ln>
        </p:spPr>
      </p:pic>
      <p:pic>
        <p:nvPicPr>
          <p:cNvPr id="267" name="Google Shape;267;p35"/>
          <p:cNvPicPr preferRelativeResize="0"/>
          <p:nvPr/>
        </p:nvPicPr>
        <p:blipFill rotWithShape="1">
          <a:blip r:embed="rId5">
            <a:alphaModFix/>
          </a:blip>
          <a:srcRect/>
          <a:stretch/>
        </p:blipFill>
        <p:spPr>
          <a:xfrm>
            <a:off x="5167632" y="2336050"/>
            <a:ext cx="885653" cy="1521449"/>
          </a:xfrm>
          <a:prstGeom prst="rect">
            <a:avLst/>
          </a:prstGeom>
          <a:noFill/>
          <a:ln>
            <a:noFill/>
          </a:ln>
        </p:spPr>
      </p:pic>
      <p:sp>
        <p:nvSpPr>
          <p:cNvPr id="268" name="Google Shape;268;p35"/>
          <p:cNvSpPr txBox="1">
            <a:spLocks noGrp="1"/>
          </p:cNvSpPr>
          <p:nvPr>
            <p:ph type="title"/>
          </p:nvPr>
        </p:nvSpPr>
        <p:spPr>
          <a:xfrm>
            <a:off x="6357850" y="4082950"/>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Menu Reference</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269" name="Google Shape;269;p35"/>
          <p:cNvPicPr preferRelativeResize="0"/>
          <p:nvPr/>
        </p:nvPicPr>
        <p:blipFill rotWithShape="1">
          <a:blip r:embed="rId6">
            <a:alphaModFix/>
          </a:blip>
          <a:srcRect/>
          <a:stretch/>
        </p:blipFill>
        <p:spPr>
          <a:xfrm>
            <a:off x="6101731" y="714900"/>
            <a:ext cx="991876" cy="1637437"/>
          </a:xfrm>
          <a:prstGeom prst="rect">
            <a:avLst/>
          </a:prstGeom>
          <a:noFill/>
          <a:ln>
            <a:noFill/>
          </a:ln>
        </p:spPr>
      </p:pic>
      <p:pic>
        <p:nvPicPr>
          <p:cNvPr id="270" name="Google Shape;270;p35"/>
          <p:cNvPicPr preferRelativeResize="0"/>
          <p:nvPr/>
        </p:nvPicPr>
        <p:blipFill rotWithShape="1">
          <a:blip r:embed="rId7">
            <a:alphaModFix/>
          </a:blip>
          <a:srcRect/>
          <a:stretch/>
        </p:blipFill>
        <p:spPr>
          <a:xfrm>
            <a:off x="7142054" y="714900"/>
            <a:ext cx="1397930" cy="1637437"/>
          </a:xfrm>
          <a:prstGeom prst="rect">
            <a:avLst/>
          </a:prstGeom>
          <a:noFill/>
          <a:ln>
            <a:noFill/>
          </a:ln>
        </p:spPr>
      </p:pic>
      <p:pic>
        <p:nvPicPr>
          <p:cNvPr id="271" name="Google Shape;271;p35"/>
          <p:cNvPicPr preferRelativeResize="0"/>
          <p:nvPr/>
        </p:nvPicPr>
        <p:blipFill rotWithShape="1">
          <a:blip r:embed="rId8">
            <a:alphaModFix/>
          </a:blip>
          <a:srcRect/>
          <a:stretch/>
        </p:blipFill>
        <p:spPr>
          <a:xfrm>
            <a:off x="3035586" y="3313250"/>
            <a:ext cx="1772739" cy="994576"/>
          </a:xfrm>
          <a:prstGeom prst="rect">
            <a:avLst/>
          </a:prstGeom>
          <a:noFill/>
          <a:ln>
            <a:noFill/>
          </a:ln>
        </p:spPr>
      </p:pic>
      <p:pic>
        <p:nvPicPr>
          <p:cNvPr id="272" name="Google Shape;272;p35"/>
          <p:cNvPicPr preferRelativeResize="0"/>
          <p:nvPr/>
        </p:nvPicPr>
        <p:blipFill rotWithShape="1">
          <a:blip r:embed="rId9">
            <a:alphaModFix/>
          </a:blip>
          <a:srcRect/>
          <a:stretch/>
        </p:blipFill>
        <p:spPr>
          <a:xfrm>
            <a:off x="1201425" y="3324264"/>
            <a:ext cx="1728917" cy="972527"/>
          </a:xfrm>
          <a:prstGeom prst="rect">
            <a:avLst/>
          </a:prstGeom>
          <a:noFill/>
          <a:ln>
            <a:noFill/>
          </a:ln>
        </p:spPr>
      </p:pic>
      <p:sp>
        <p:nvSpPr>
          <p:cNvPr id="273" name="Google Shape;273;p35"/>
          <p:cNvSpPr txBox="1">
            <a:spLocks noGrp="1"/>
          </p:cNvSpPr>
          <p:nvPr>
            <p:ph type="title"/>
          </p:nvPr>
        </p:nvSpPr>
        <p:spPr>
          <a:xfrm>
            <a:off x="1829488" y="4411975"/>
            <a:ext cx="4728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Old</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74" name="Google Shape;274;p35"/>
          <p:cNvSpPr txBox="1">
            <a:spLocks noGrp="1"/>
          </p:cNvSpPr>
          <p:nvPr>
            <p:ph type="title"/>
          </p:nvPr>
        </p:nvSpPr>
        <p:spPr>
          <a:xfrm>
            <a:off x="3685553" y="4411975"/>
            <a:ext cx="5811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New</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UI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80" name="Google Shape;280;p36"/>
          <p:cNvSpPr txBox="1"/>
          <p:nvPr/>
        </p:nvSpPr>
        <p:spPr>
          <a:xfrm>
            <a:off x="367525" y="1059700"/>
            <a:ext cx="3966300" cy="369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100" b="1" i="0" u="none" strike="noStrike" cap="none" dirty="0" err="1">
                <a:solidFill>
                  <a:srgbClr val="FFFFFF"/>
                </a:solidFill>
                <a:latin typeface="Century Gothic"/>
                <a:ea typeface="Century Gothic"/>
                <a:cs typeface="Century Gothic"/>
                <a:sym typeface="Century Gothic"/>
              </a:rPr>
              <a:t>Color</a:t>
            </a:r>
            <a:r>
              <a:rPr lang="en-GB" sz="1100" b="1" i="0" u="none" strike="noStrike" cap="none" dirty="0">
                <a:solidFill>
                  <a:srgbClr val="FFFFFF"/>
                </a:solidFill>
                <a:latin typeface="Century Gothic"/>
                <a:ea typeface="Century Gothic"/>
                <a:cs typeface="Century Gothic"/>
                <a:sym typeface="Century Gothic"/>
              </a:rPr>
              <a:t> choice </a:t>
            </a:r>
            <a:endParaRPr sz="1100" b="1"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White for text</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Grey for background</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64770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1" i="0" u="none" strike="noStrike" cap="none" dirty="0">
                <a:solidFill>
                  <a:srgbClr val="FFFFFF"/>
                </a:solidFill>
                <a:latin typeface="Century Gothic"/>
                <a:ea typeface="Century Gothic"/>
                <a:cs typeface="Century Gothic"/>
                <a:sym typeface="Century Gothic"/>
              </a:rPr>
              <a:t>Art style</a:t>
            </a:r>
            <a:endParaRPr sz="1100" b="1"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Fantasy</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Fit the vein of Alice in Wonderland and Avatar</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The intent is to modify the UI to improve overall readability, and the usage of space. This may lead to the generation of some extra UI assets but this isn't the intent initially.</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r>
              <a:rPr lang="en-GB" sz="1400" b="0" i="1" u="none" strike="noStrike" cap="none" dirty="0">
                <a:solidFill>
                  <a:schemeClr val="dk1"/>
                </a:solidFill>
                <a:latin typeface="Arial"/>
                <a:ea typeface="Arial"/>
                <a:cs typeface="Arial"/>
                <a:sym typeface="Arial"/>
              </a:rPr>
              <a:t> </a:t>
            </a:r>
            <a:endParaRPr sz="1400" b="0" i="1" u="none" strike="noStrike" cap="none" dirty="0">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81" name="Google Shape;281;p36"/>
          <p:cNvPicPr preferRelativeResize="0"/>
          <p:nvPr/>
        </p:nvPicPr>
        <p:blipFill rotWithShape="1">
          <a:blip r:embed="rId3">
            <a:alphaModFix/>
          </a:blip>
          <a:srcRect/>
          <a:stretch/>
        </p:blipFill>
        <p:spPr>
          <a:xfrm>
            <a:off x="4887394" y="178956"/>
            <a:ext cx="2594143" cy="1454499"/>
          </a:xfrm>
          <a:prstGeom prst="rect">
            <a:avLst/>
          </a:prstGeom>
          <a:noFill/>
          <a:ln>
            <a:noFill/>
          </a:ln>
        </p:spPr>
      </p:pic>
      <p:sp>
        <p:nvSpPr>
          <p:cNvPr id="282" name="Google Shape;282;p36"/>
          <p:cNvSpPr txBox="1">
            <a:spLocks noGrp="1"/>
          </p:cNvSpPr>
          <p:nvPr>
            <p:ph type="title"/>
          </p:nvPr>
        </p:nvSpPr>
        <p:spPr>
          <a:xfrm>
            <a:off x="4095427" y="680475"/>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Old</a:t>
            </a:r>
            <a:endParaRPr sz="1800" b="1" dirty="0">
              <a:latin typeface="Calibri"/>
              <a:ea typeface="Calibri"/>
              <a:cs typeface="Calibri"/>
              <a:sym typeface="Calibri"/>
            </a:endParaRPr>
          </a:p>
          <a:p>
            <a:pPr marL="0" lvl="0" indent="0" algn="l" rtl="0">
              <a:lnSpc>
                <a:spcPct val="100000"/>
              </a:lnSpc>
              <a:spcBef>
                <a:spcPts val="0"/>
              </a:spcBef>
              <a:spcAft>
                <a:spcPts val="0"/>
              </a:spcAft>
              <a:buSzPts val="2800"/>
              <a:buNone/>
            </a:pPr>
            <a:r>
              <a:rPr lang="en-GB" sz="1800" b="1" dirty="0"/>
              <a:t>     </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pic>
        <p:nvPicPr>
          <p:cNvPr id="283" name="Google Shape;283;p36"/>
          <p:cNvPicPr preferRelativeResize="0"/>
          <p:nvPr/>
        </p:nvPicPr>
        <p:blipFill rotWithShape="1">
          <a:blip r:embed="rId4">
            <a:alphaModFix/>
          </a:blip>
          <a:srcRect/>
          <a:stretch/>
        </p:blipFill>
        <p:spPr>
          <a:xfrm>
            <a:off x="4871111" y="1760071"/>
            <a:ext cx="2626708" cy="1477526"/>
          </a:xfrm>
          <a:prstGeom prst="rect">
            <a:avLst/>
          </a:prstGeom>
          <a:noFill/>
          <a:ln>
            <a:noFill/>
          </a:ln>
        </p:spPr>
      </p:pic>
      <p:sp>
        <p:nvSpPr>
          <p:cNvPr id="284" name="Google Shape;284;p36"/>
          <p:cNvSpPr txBox="1">
            <a:spLocks noGrp="1"/>
          </p:cNvSpPr>
          <p:nvPr>
            <p:ph type="title"/>
          </p:nvPr>
        </p:nvSpPr>
        <p:spPr>
          <a:xfrm>
            <a:off x="4095427" y="2362244"/>
            <a:ext cx="33252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New</a:t>
            </a:r>
            <a:endParaRPr sz="1800" b="1" dirty="0">
              <a:latin typeface="Calibri"/>
              <a:ea typeface="Calibri"/>
              <a:cs typeface="Calibri"/>
              <a:sym typeface="Calibri"/>
            </a:endParaRPr>
          </a:p>
          <a:p>
            <a:pPr marL="0" lvl="0" indent="0" algn="l" rtl="0">
              <a:lnSpc>
                <a:spcPct val="100000"/>
              </a:lnSpc>
              <a:spcBef>
                <a:spcPts val="0"/>
              </a:spcBef>
              <a:spcAft>
                <a:spcPts val="0"/>
              </a:spcAft>
              <a:buSzPts val="2800"/>
              <a:buNone/>
            </a:pPr>
            <a:r>
              <a:rPr lang="en-GB" sz="1800" b="1" dirty="0"/>
              <a:t>     </a:t>
            </a: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8" name="Google Shape;284;p36"/>
          <p:cNvSpPr txBox="1">
            <a:spLocks/>
          </p:cNvSpPr>
          <p:nvPr/>
        </p:nvSpPr>
        <p:spPr>
          <a:xfrm>
            <a:off x="4095427" y="3873493"/>
            <a:ext cx="3325200" cy="44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100" dirty="0" smtClean="0">
                <a:latin typeface="Century Gothic"/>
                <a:ea typeface="Century Gothic"/>
                <a:cs typeface="Century Gothic"/>
                <a:sym typeface="Century Gothic"/>
              </a:rPr>
              <a:t>Latest</a:t>
            </a:r>
            <a:endParaRPr lang="en-GB" sz="1800" b="1" dirty="0" smtClean="0">
              <a:latin typeface="Calibri"/>
              <a:ea typeface="Calibri"/>
              <a:cs typeface="Calibri"/>
              <a:sym typeface="Calibri"/>
            </a:endParaRPr>
          </a:p>
          <a:p>
            <a:r>
              <a:rPr lang="en-GB" sz="1800" b="1" dirty="0" smtClean="0"/>
              <a:t>     </a:t>
            </a:r>
          </a:p>
          <a:p>
            <a:endParaRPr lang="en-GB" sz="1800" b="1" dirty="0">
              <a:latin typeface="Century Gothic"/>
              <a:ea typeface="Century Gothic"/>
              <a:cs typeface="Century Gothic"/>
              <a:sym typeface="Century Gothic"/>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7394" y="3368609"/>
            <a:ext cx="2651856" cy="149166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Minimap Icons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290" name="Google Shape;290;p37"/>
          <p:cNvSpPr txBox="1"/>
          <p:nvPr/>
        </p:nvSpPr>
        <p:spPr>
          <a:xfrm>
            <a:off x="521075" y="1676625"/>
            <a:ext cx="3895800" cy="220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Developed a series of minimap icons to represent key resources, and player/enemy units.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Before there were simply a series of large squares that did a poor job of communicating the number of units a player had, and did not clearly highlight mining points of interest, nor distinguish different units (including the enemy) from one another.</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These icons are a first pass at improving this.</a:t>
            </a: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r>
              <a:rPr lang="en-GB" sz="1400" b="0" i="1" u="none" strike="noStrike" cap="none">
                <a:solidFill>
                  <a:schemeClr val="dk1"/>
                </a:solidFill>
                <a:latin typeface="Arial"/>
                <a:ea typeface="Arial"/>
                <a:cs typeface="Arial"/>
                <a:sym typeface="Arial"/>
              </a:rPr>
              <a:t> </a:t>
            </a:r>
            <a:endParaRPr sz="1400" b="0" i="1"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1" name="Google Shape;291;p37"/>
          <p:cNvPicPr preferRelativeResize="0"/>
          <p:nvPr/>
        </p:nvPicPr>
        <p:blipFill rotWithShape="1">
          <a:blip r:embed="rId3">
            <a:alphaModFix/>
          </a:blip>
          <a:srcRect/>
          <a:stretch/>
        </p:blipFill>
        <p:spPr>
          <a:xfrm>
            <a:off x="5092675" y="1719200"/>
            <a:ext cx="876743" cy="876744"/>
          </a:xfrm>
          <a:prstGeom prst="rect">
            <a:avLst/>
          </a:prstGeom>
          <a:noFill/>
          <a:ln>
            <a:noFill/>
          </a:ln>
        </p:spPr>
      </p:pic>
      <p:pic>
        <p:nvPicPr>
          <p:cNvPr id="292" name="Google Shape;292;p37"/>
          <p:cNvPicPr preferRelativeResize="0"/>
          <p:nvPr/>
        </p:nvPicPr>
        <p:blipFill rotWithShape="1">
          <a:blip r:embed="rId4">
            <a:alphaModFix/>
          </a:blip>
          <a:srcRect/>
          <a:stretch/>
        </p:blipFill>
        <p:spPr>
          <a:xfrm>
            <a:off x="6188604" y="1719200"/>
            <a:ext cx="876743" cy="876744"/>
          </a:xfrm>
          <a:prstGeom prst="rect">
            <a:avLst/>
          </a:prstGeom>
          <a:noFill/>
          <a:ln>
            <a:noFill/>
          </a:ln>
        </p:spPr>
      </p:pic>
      <p:pic>
        <p:nvPicPr>
          <p:cNvPr id="293" name="Google Shape;293;p37"/>
          <p:cNvPicPr preferRelativeResize="0"/>
          <p:nvPr/>
        </p:nvPicPr>
        <p:blipFill rotWithShape="1">
          <a:blip r:embed="rId5">
            <a:alphaModFix/>
          </a:blip>
          <a:srcRect/>
          <a:stretch/>
        </p:blipFill>
        <p:spPr>
          <a:xfrm>
            <a:off x="5092675" y="2815131"/>
            <a:ext cx="876743" cy="876744"/>
          </a:xfrm>
          <a:prstGeom prst="rect">
            <a:avLst/>
          </a:prstGeom>
          <a:noFill/>
          <a:ln>
            <a:noFill/>
          </a:ln>
        </p:spPr>
      </p:pic>
      <p:pic>
        <p:nvPicPr>
          <p:cNvPr id="294" name="Google Shape;294;p37"/>
          <p:cNvPicPr preferRelativeResize="0"/>
          <p:nvPr/>
        </p:nvPicPr>
        <p:blipFill rotWithShape="1">
          <a:blip r:embed="rId6">
            <a:alphaModFix/>
          </a:blip>
          <a:srcRect/>
          <a:stretch/>
        </p:blipFill>
        <p:spPr>
          <a:xfrm>
            <a:off x="6188604" y="2815131"/>
            <a:ext cx="876743" cy="876744"/>
          </a:xfrm>
          <a:prstGeom prst="rect">
            <a:avLst/>
          </a:prstGeom>
          <a:noFill/>
          <a:ln>
            <a:noFill/>
          </a:ln>
        </p:spPr>
      </p:pic>
      <p:pic>
        <p:nvPicPr>
          <p:cNvPr id="295" name="Google Shape;295;p37"/>
          <p:cNvPicPr preferRelativeResize="0"/>
          <p:nvPr/>
        </p:nvPicPr>
        <p:blipFill rotWithShape="1">
          <a:blip r:embed="rId7">
            <a:alphaModFix/>
          </a:blip>
          <a:srcRect/>
          <a:stretch/>
        </p:blipFill>
        <p:spPr>
          <a:xfrm>
            <a:off x="7284532" y="1719200"/>
            <a:ext cx="876743" cy="876744"/>
          </a:xfrm>
          <a:prstGeom prst="rect">
            <a:avLst/>
          </a:prstGeom>
          <a:noFill/>
          <a:ln>
            <a:noFill/>
          </a:ln>
        </p:spPr>
      </p:pic>
      <p:pic>
        <p:nvPicPr>
          <p:cNvPr id="296" name="Google Shape;296;p37"/>
          <p:cNvPicPr preferRelativeResize="0"/>
          <p:nvPr/>
        </p:nvPicPr>
        <p:blipFill rotWithShape="1">
          <a:blip r:embed="rId8">
            <a:alphaModFix/>
          </a:blip>
          <a:srcRect/>
          <a:stretch/>
        </p:blipFill>
        <p:spPr>
          <a:xfrm>
            <a:off x="7284532" y="2815131"/>
            <a:ext cx="876743" cy="8767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t>VFX Design (Particles Effects)</a:t>
            </a:r>
            <a:endParaRPr sz="1800" b="1"/>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alibri"/>
              <a:ea typeface="Calibri"/>
              <a:cs typeface="Calibri"/>
              <a:sym typeface="Calibri"/>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302" name="Google Shape;302;p38"/>
          <p:cNvSpPr txBox="1"/>
          <p:nvPr/>
        </p:nvSpPr>
        <p:spPr>
          <a:xfrm>
            <a:off x="377200" y="1105175"/>
            <a:ext cx="3084300" cy="3572100"/>
          </a:xfrm>
          <a:prstGeom prst="rect">
            <a:avLst/>
          </a:prstGeom>
          <a:noFill/>
          <a:ln>
            <a:noFill/>
          </a:ln>
        </p:spPr>
        <p:txBody>
          <a:bodyPr spcFirstLastPara="1" wrap="square" lIns="91425" tIns="91425" rIns="91425" bIns="91425" anchor="t" anchorCtr="0">
            <a:noAutofit/>
          </a:bodyPr>
          <a:lstStyle/>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Waterfall</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Projectile</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Placed </a:t>
            </a:r>
            <a:r>
              <a:rPr lang="en-GB" sz="1100">
                <a:solidFill>
                  <a:srgbClr val="FFFFFF"/>
                </a:solidFill>
                <a:latin typeface="Century Gothic"/>
                <a:ea typeface="Century Gothic"/>
                <a:cs typeface="Century Gothic"/>
                <a:sym typeface="Century Gothic"/>
              </a:rPr>
              <a:t>building</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Building explosion</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Enemy obscuring </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Farmed resources</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Leaves and butterflies for daytime scene</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Fog, fire and fireflies for nighttime scene</a:t>
            </a: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266700" marR="0" lvl="0" indent="-26670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3" name="Google Shape;303;p38"/>
          <p:cNvPicPr preferRelativeResize="0"/>
          <p:nvPr/>
        </p:nvPicPr>
        <p:blipFill rotWithShape="1">
          <a:blip r:embed="rId3">
            <a:alphaModFix/>
          </a:blip>
          <a:srcRect/>
          <a:stretch/>
        </p:blipFill>
        <p:spPr>
          <a:xfrm>
            <a:off x="4882549" y="2219249"/>
            <a:ext cx="1103625" cy="977767"/>
          </a:xfrm>
          <a:prstGeom prst="rect">
            <a:avLst/>
          </a:prstGeom>
          <a:noFill/>
          <a:ln>
            <a:noFill/>
          </a:ln>
        </p:spPr>
      </p:pic>
      <p:pic>
        <p:nvPicPr>
          <p:cNvPr id="304" name="Google Shape;304;p38"/>
          <p:cNvPicPr preferRelativeResize="0"/>
          <p:nvPr/>
        </p:nvPicPr>
        <p:blipFill rotWithShape="1">
          <a:blip r:embed="rId4">
            <a:alphaModFix/>
          </a:blip>
          <a:srcRect/>
          <a:stretch/>
        </p:blipFill>
        <p:spPr>
          <a:xfrm>
            <a:off x="3592817" y="2216822"/>
            <a:ext cx="1249133" cy="977752"/>
          </a:xfrm>
          <a:prstGeom prst="rect">
            <a:avLst/>
          </a:prstGeom>
          <a:noFill/>
          <a:ln>
            <a:noFill/>
          </a:ln>
        </p:spPr>
      </p:pic>
      <p:pic>
        <p:nvPicPr>
          <p:cNvPr id="305" name="Google Shape;305;p38"/>
          <p:cNvPicPr preferRelativeResize="0"/>
          <p:nvPr/>
        </p:nvPicPr>
        <p:blipFill rotWithShape="1">
          <a:blip r:embed="rId5">
            <a:alphaModFix/>
          </a:blip>
          <a:srcRect/>
          <a:stretch/>
        </p:blipFill>
        <p:spPr>
          <a:xfrm>
            <a:off x="7059875" y="611100"/>
            <a:ext cx="1676075" cy="1543824"/>
          </a:xfrm>
          <a:prstGeom prst="rect">
            <a:avLst/>
          </a:prstGeom>
          <a:noFill/>
          <a:ln>
            <a:noFill/>
          </a:ln>
        </p:spPr>
      </p:pic>
      <p:pic>
        <p:nvPicPr>
          <p:cNvPr id="306" name="Google Shape;306;p38"/>
          <p:cNvPicPr preferRelativeResize="0"/>
          <p:nvPr/>
        </p:nvPicPr>
        <p:blipFill rotWithShape="1">
          <a:blip r:embed="rId6">
            <a:alphaModFix/>
          </a:blip>
          <a:srcRect/>
          <a:stretch/>
        </p:blipFill>
        <p:spPr>
          <a:xfrm>
            <a:off x="6030889" y="2213138"/>
            <a:ext cx="1078558" cy="977766"/>
          </a:xfrm>
          <a:prstGeom prst="rect">
            <a:avLst/>
          </a:prstGeom>
          <a:noFill/>
          <a:ln>
            <a:noFill/>
          </a:ln>
        </p:spPr>
      </p:pic>
      <p:pic>
        <p:nvPicPr>
          <p:cNvPr id="307" name="Google Shape;307;p38"/>
          <p:cNvPicPr preferRelativeResize="0"/>
          <p:nvPr/>
        </p:nvPicPr>
        <p:blipFill rotWithShape="1">
          <a:blip r:embed="rId7">
            <a:alphaModFix/>
          </a:blip>
          <a:srcRect/>
          <a:stretch/>
        </p:blipFill>
        <p:spPr>
          <a:xfrm>
            <a:off x="4404400" y="631582"/>
            <a:ext cx="2608440" cy="1502867"/>
          </a:xfrm>
          <a:prstGeom prst="rect">
            <a:avLst/>
          </a:prstGeom>
          <a:noFill/>
          <a:ln>
            <a:noFill/>
          </a:ln>
        </p:spPr>
      </p:pic>
      <p:pic>
        <p:nvPicPr>
          <p:cNvPr id="308" name="Google Shape;308;p38"/>
          <p:cNvPicPr preferRelativeResize="0"/>
          <p:nvPr/>
        </p:nvPicPr>
        <p:blipFill rotWithShape="1">
          <a:blip r:embed="rId8">
            <a:alphaModFix/>
          </a:blip>
          <a:srcRect/>
          <a:stretch/>
        </p:blipFill>
        <p:spPr>
          <a:xfrm>
            <a:off x="7154162" y="2213135"/>
            <a:ext cx="1592760" cy="977767"/>
          </a:xfrm>
          <a:prstGeom prst="rect">
            <a:avLst/>
          </a:prstGeom>
          <a:noFill/>
          <a:ln>
            <a:noFill/>
          </a:ln>
        </p:spPr>
      </p:pic>
      <p:pic>
        <p:nvPicPr>
          <p:cNvPr id="309" name="Google Shape;309;p38"/>
          <p:cNvPicPr preferRelativeResize="0"/>
          <p:nvPr/>
        </p:nvPicPr>
        <p:blipFill rotWithShape="1">
          <a:blip r:embed="rId9">
            <a:alphaModFix/>
          </a:blip>
          <a:srcRect t="5758" b="5367"/>
          <a:stretch/>
        </p:blipFill>
        <p:spPr>
          <a:xfrm>
            <a:off x="6382735" y="3249100"/>
            <a:ext cx="2364189" cy="1428174"/>
          </a:xfrm>
          <a:prstGeom prst="rect">
            <a:avLst/>
          </a:prstGeom>
          <a:noFill/>
          <a:ln>
            <a:noFill/>
          </a:ln>
        </p:spPr>
      </p:pic>
      <p:pic>
        <p:nvPicPr>
          <p:cNvPr id="310" name="Google Shape;310;p38"/>
          <p:cNvPicPr preferRelativeResize="0"/>
          <p:nvPr/>
        </p:nvPicPr>
        <p:blipFill rotWithShape="1">
          <a:blip r:embed="rId10">
            <a:alphaModFix/>
          </a:blip>
          <a:srcRect/>
          <a:stretch/>
        </p:blipFill>
        <p:spPr>
          <a:xfrm>
            <a:off x="5220176" y="3249111"/>
            <a:ext cx="1108965" cy="1428158"/>
          </a:xfrm>
          <a:prstGeom prst="rect">
            <a:avLst/>
          </a:prstGeom>
          <a:noFill/>
          <a:ln>
            <a:noFill/>
          </a:ln>
        </p:spPr>
      </p:pic>
      <p:pic>
        <p:nvPicPr>
          <p:cNvPr id="311" name="Google Shape;311;p38"/>
          <p:cNvPicPr preferRelativeResize="0"/>
          <p:nvPr/>
        </p:nvPicPr>
        <p:blipFill>
          <a:blip r:embed="rId11">
            <a:alphaModFix/>
          </a:blip>
          <a:stretch>
            <a:fillRect/>
          </a:stretch>
        </p:blipFill>
        <p:spPr>
          <a:xfrm>
            <a:off x="3646425" y="3249100"/>
            <a:ext cx="1520171" cy="142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391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Strengths</a:t>
            </a:r>
            <a:endParaRPr sz="1800" b="1">
              <a:latin typeface="Century Gothic"/>
              <a:ea typeface="Century Gothic"/>
              <a:cs typeface="Century Gothic"/>
              <a:sym typeface="Century Gothic"/>
            </a:endParaRPr>
          </a:p>
        </p:txBody>
      </p:sp>
      <p:sp>
        <p:nvSpPr>
          <p:cNvPr id="68" name="Google Shape;68;p15"/>
          <p:cNvSpPr txBox="1">
            <a:spLocks noGrp="1"/>
          </p:cNvSpPr>
          <p:nvPr>
            <p:ph type="title"/>
          </p:nvPr>
        </p:nvSpPr>
        <p:spPr>
          <a:xfrm>
            <a:off x="311700" y="2739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Weaknesses</a:t>
            </a:r>
            <a:endParaRPr sz="1800" b="1">
              <a:latin typeface="Century Gothic"/>
              <a:ea typeface="Century Gothic"/>
              <a:cs typeface="Century Gothic"/>
              <a:sym typeface="Century Gothic"/>
            </a:endParaRPr>
          </a:p>
        </p:txBody>
      </p:sp>
      <p:sp>
        <p:nvSpPr>
          <p:cNvPr id="69" name="Google Shape;69;p15"/>
          <p:cNvSpPr txBox="1">
            <a:spLocks noGrp="1"/>
          </p:cNvSpPr>
          <p:nvPr>
            <p:ph type="title"/>
          </p:nvPr>
        </p:nvSpPr>
        <p:spPr>
          <a:xfrm>
            <a:off x="376800" y="1011850"/>
            <a:ext cx="3515700" cy="169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 Daytime Scene &amp; </a:t>
            </a:r>
            <a:r>
              <a:rPr lang="en-GB" sz="1100" dirty="0" err="1">
                <a:latin typeface="Century Gothic"/>
                <a:ea typeface="Century Gothic"/>
                <a:cs typeface="Century Gothic"/>
                <a:sym typeface="Century Gothic"/>
              </a:rPr>
              <a:t>Nighttime</a:t>
            </a:r>
            <a:r>
              <a:rPr lang="en-GB" sz="1100" dirty="0">
                <a:latin typeface="Century Gothic"/>
                <a:ea typeface="Century Gothic"/>
                <a:cs typeface="Century Gothic"/>
                <a:sym typeface="Century Gothic"/>
              </a:rPr>
              <a:t> Scene</a:t>
            </a: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GB" sz="1100" dirty="0">
                <a:latin typeface="Century Gothic"/>
                <a:ea typeface="Century Gothic"/>
                <a:cs typeface="Century Gothic"/>
                <a:sym typeface="Century Gothic"/>
              </a:rPr>
              <a:t>· Clear silhouettes</a:t>
            </a: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dirty="0">
              <a:latin typeface="Century Gothic"/>
              <a:ea typeface="Century Gothic"/>
              <a:cs typeface="Century Gothic"/>
              <a:sym typeface="Century Gothic"/>
            </a:endParaRPr>
          </a:p>
          <a:p>
            <a:pPr lvl="0"/>
            <a:r>
              <a:rPr lang="en-GB" sz="1100" dirty="0" smtClean="0">
                <a:latin typeface="Century Gothic"/>
                <a:ea typeface="Century Gothic"/>
                <a:cs typeface="Century Gothic"/>
                <a:sym typeface="Century Gothic"/>
              </a:rPr>
              <a:t>· Environment concept art</a:t>
            </a:r>
            <a:br>
              <a:rPr lang="en-GB" sz="1100" dirty="0" smtClean="0">
                <a:latin typeface="Century Gothic"/>
                <a:ea typeface="Century Gothic"/>
                <a:cs typeface="Century Gothic"/>
                <a:sym typeface="Century Gothic"/>
              </a:rPr>
            </a:b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r>
              <a:rPr lang="en-GB" sz="1100" dirty="0">
                <a:latin typeface="Century Gothic"/>
                <a:ea typeface="Century Gothic"/>
                <a:cs typeface="Century Gothic"/>
                <a:sym typeface="Century Gothic"/>
              </a:rPr>
              <a:t>· </a:t>
            </a:r>
            <a:r>
              <a:rPr lang="en-GB" sz="1100" dirty="0" smtClean="0">
                <a:latin typeface="Century Gothic"/>
                <a:ea typeface="Century Gothic"/>
                <a:cs typeface="Century Gothic"/>
                <a:sym typeface="Century Gothic"/>
              </a:rPr>
              <a:t>Art style is now very consistent</a:t>
            </a:r>
            <a:br>
              <a:rPr lang="en-GB" sz="1100" dirty="0" smtClean="0">
                <a:latin typeface="Century Gothic"/>
                <a:ea typeface="Century Gothic"/>
                <a:cs typeface="Century Gothic"/>
                <a:sym typeface="Century Gothic"/>
              </a:rPr>
            </a:b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r>
              <a:rPr lang="en-GB" sz="1100" dirty="0" smtClean="0">
                <a:latin typeface="Century Gothic"/>
                <a:ea typeface="Century Gothic"/>
                <a:cs typeface="Century Gothic"/>
                <a:sym typeface="Century Gothic"/>
              </a:rPr>
              <a:t/>
            </a:r>
            <a:br>
              <a:rPr lang="en-GB" sz="1100" dirty="0" smtClean="0">
                <a:latin typeface="Century Gothic"/>
                <a:ea typeface="Century Gothic"/>
                <a:cs typeface="Century Gothic"/>
                <a:sym typeface="Century Gothic"/>
              </a:rPr>
            </a:br>
            <a:endParaRPr sz="1100" dirty="0">
              <a:latin typeface="Century Gothic"/>
              <a:ea typeface="Century Gothic"/>
              <a:cs typeface="Century Gothic"/>
              <a:sym typeface="Century Gothic"/>
            </a:endParaRPr>
          </a:p>
        </p:txBody>
      </p:sp>
      <p:sp>
        <p:nvSpPr>
          <p:cNvPr id="70" name="Google Shape;70;p15"/>
          <p:cNvSpPr txBox="1">
            <a:spLocks noGrp="1"/>
          </p:cNvSpPr>
          <p:nvPr>
            <p:ph type="title"/>
          </p:nvPr>
        </p:nvSpPr>
        <p:spPr>
          <a:xfrm>
            <a:off x="427350" y="3266750"/>
            <a:ext cx="8520600" cy="1694400"/>
          </a:xfrm>
          <a:prstGeom prst="rect">
            <a:avLst/>
          </a:prstGeom>
          <a:noFill/>
          <a:ln>
            <a:noFill/>
          </a:ln>
        </p:spPr>
        <p:txBody>
          <a:bodyPr spcFirstLastPara="1" wrap="square" lIns="91425" tIns="91425" rIns="91425" bIns="91425" anchor="t" anchorCtr="0">
            <a:noAutofit/>
          </a:bodyPr>
          <a:lstStyle/>
          <a:p>
            <a:r>
              <a:rPr lang="en-GB" sz="1100" dirty="0">
                <a:latin typeface="Century Gothic"/>
                <a:ea typeface="Century Gothic"/>
                <a:cs typeface="Century Gothic"/>
                <a:sym typeface="Century Gothic"/>
              </a:rPr>
              <a:t>· </a:t>
            </a:r>
            <a:r>
              <a:rPr lang="en-GB" sz="1100" dirty="0" smtClean="0">
                <a:latin typeface="Century Gothic"/>
                <a:ea typeface="Century Gothic"/>
                <a:cs typeface="Century Gothic"/>
                <a:sym typeface="Century Gothic"/>
              </a:rPr>
              <a:t>Communication</a:t>
            </a:r>
            <a:br>
              <a:rPr lang="en-GB" sz="1100" dirty="0" smtClean="0">
                <a:latin typeface="Century Gothic"/>
                <a:ea typeface="Century Gothic"/>
                <a:cs typeface="Century Gothic"/>
                <a:sym typeface="Century Gothic"/>
              </a:rPr>
            </a:b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r>
              <a:rPr lang="en-GB" sz="1100" dirty="0">
                <a:latin typeface="Century Gothic"/>
                <a:ea typeface="Century Gothic"/>
                <a:cs typeface="Century Gothic"/>
                <a:sym typeface="Century Gothic"/>
              </a:rPr>
              <a:t>· </a:t>
            </a:r>
            <a:r>
              <a:rPr lang="en-GB" sz="1100" dirty="0" smtClean="0">
                <a:latin typeface="Century Gothic"/>
                <a:ea typeface="Century Gothic"/>
                <a:cs typeface="Century Gothic"/>
                <a:sym typeface="Century Gothic"/>
              </a:rPr>
              <a:t>Co-ordination</a:t>
            </a:r>
            <a:r>
              <a:rPr lang="en-GB" sz="1100" dirty="0">
                <a:latin typeface="Century Gothic"/>
                <a:ea typeface="Century Gothic"/>
                <a:cs typeface="Century Gothic"/>
                <a:sym typeface="Century Gothic"/>
              </a:rPr>
              <a:t/>
            </a:r>
            <a:br>
              <a:rPr lang="en-GB" sz="1100" dirty="0">
                <a:latin typeface="Century Gothic"/>
                <a:ea typeface="Century Gothic"/>
                <a:cs typeface="Century Gothic"/>
                <a:sym typeface="Century Gothic"/>
              </a:rPr>
            </a:br>
            <a:endParaRPr sz="1100"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dirty="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391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General Moodboard [Overall Feel of the game]</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76" name="Google Shape;76;p16"/>
          <p:cNvPicPr preferRelativeResize="0"/>
          <p:nvPr/>
        </p:nvPicPr>
        <p:blipFill>
          <a:blip r:embed="rId3">
            <a:alphaModFix/>
          </a:blip>
          <a:stretch>
            <a:fillRect/>
          </a:stretch>
        </p:blipFill>
        <p:spPr>
          <a:xfrm>
            <a:off x="3126510" y="1298075"/>
            <a:ext cx="2890984" cy="1532421"/>
          </a:xfrm>
          <a:prstGeom prst="rect">
            <a:avLst/>
          </a:prstGeom>
          <a:noFill/>
          <a:ln>
            <a:noFill/>
          </a:ln>
        </p:spPr>
      </p:pic>
      <p:pic>
        <p:nvPicPr>
          <p:cNvPr id="77" name="Google Shape;77;p16"/>
          <p:cNvPicPr preferRelativeResize="0"/>
          <p:nvPr/>
        </p:nvPicPr>
        <p:blipFill>
          <a:blip r:embed="rId4">
            <a:alphaModFix/>
          </a:blip>
          <a:stretch>
            <a:fillRect/>
          </a:stretch>
        </p:blipFill>
        <p:spPr>
          <a:xfrm>
            <a:off x="6074047" y="1298075"/>
            <a:ext cx="2724307" cy="1532423"/>
          </a:xfrm>
          <a:prstGeom prst="rect">
            <a:avLst/>
          </a:prstGeom>
          <a:noFill/>
          <a:ln>
            <a:noFill/>
          </a:ln>
        </p:spPr>
      </p:pic>
      <p:pic>
        <p:nvPicPr>
          <p:cNvPr id="78" name="Google Shape;78;p16"/>
          <p:cNvPicPr preferRelativeResize="0"/>
          <p:nvPr/>
        </p:nvPicPr>
        <p:blipFill>
          <a:blip r:embed="rId5">
            <a:alphaModFix/>
          </a:blip>
          <a:stretch>
            <a:fillRect/>
          </a:stretch>
        </p:blipFill>
        <p:spPr>
          <a:xfrm>
            <a:off x="345650" y="1298075"/>
            <a:ext cx="2724307" cy="1532417"/>
          </a:xfrm>
          <a:prstGeom prst="rect">
            <a:avLst/>
          </a:prstGeom>
          <a:noFill/>
          <a:ln>
            <a:noFill/>
          </a:ln>
        </p:spPr>
      </p:pic>
      <p:pic>
        <p:nvPicPr>
          <p:cNvPr id="79" name="Google Shape;79;p16"/>
          <p:cNvPicPr preferRelativeResize="0"/>
          <p:nvPr/>
        </p:nvPicPr>
        <p:blipFill>
          <a:blip r:embed="rId6">
            <a:alphaModFix/>
          </a:blip>
          <a:stretch>
            <a:fillRect/>
          </a:stretch>
        </p:blipFill>
        <p:spPr>
          <a:xfrm>
            <a:off x="345650" y="2899149"/>
            <a:ext cx="2724298" cy="1532412"/>
          </a:xfrm>
          <a:prstGeom prst="rect">
            <a:avLst/>
          </a:prstGeom>
          <a:noFill/>
          <a:ln>
            <a:noFill/>
          </a:ln>
        </p:spPr>
      </p:pic>
      <p:pic>
        <p:nvPicPr>
          <p:cNvPr id="80" name="Google Shape;80;p16"/>
          <p:cNvPicPr preferRelativeResize="0"/>
          <p:nvPr/>
        </p:nvPicPr>
        <p:blipFill>
          <a:blip r:embed="rId7">
            <a:alphaModFix/>
          </a:blip>
          <a:stretch>
            <a:fillRect/>
          </a:stretch>
        </p:blipFill>
        <p:spPr>
          <a:xfrm>
            <a:off x="3209850" y="2899137"/>
            <a:ext cx="2724298" cy="1532423"/>
          </a:xfrm>
          <a:prstGeom prst="rect">
            <a:avLst/>
          </a:prstGeom>
          <a:noFill/>
          <a:ln>
            <a:noFill/>
          </a:ln>
        </p:spPr>
      </p:pic>
      <p:pic>
        <p:nvPicPr>
          <p:cNvPr id="81" name="Google Shape;81;p16"/>
          <p:cNvPicPr preferRelativeResize="0"/>
          <p:nvPr/>
        </p:nvPicPr>
        <p:blipFill>
          <a:blip r:embed="rId8">
            <a:alphaModFix/>
          </a:blip>
          <a:stretch>
            <a:fillRect/>
          </a:stretch>
        </p:blipFill>
        <p:spPr>
          <a:xfrm>
            <a:off x="6074050" y="2899150"/>
            <a:ext cx="2724301" cy="15324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Environment Art Direction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pic>
        <p:nvPicPr>
          <p:cNvPr id="87" name="Google Shape;87;p17"/>
          <p:cNvPicPr preferRelativeResize="0"/>
          <p:nvPr/>
        </p:nvPicPr>
        <p:blipFill rotWithShape="1">
          <a:blip r:embed="rId3">
            <a:alphaModFix/>
          </a:blip>
          <a:srcRect/>
          <a:stretch/>
        </p:blipFill>
        <p:spPr>
          <a:xfrm>
            <a:off x="6691600" y="3064017"/>
            <a:ext cx="2023699" cy="1261654"/>
          </a:xfrm>
          <a:prstGeom prst="rect">
            <a:avLst/>
          </a:prstGeom>
          <a:noFill/>
          <a:ln>
            <a:noFill/>
          </a:ln>
        </p:spPr>
      </p:pic>
      <p:pic>
        <p:nvPicPr>
          <p:cNvPr id="88" name="Google Shape;88;p17"/>
          <p:cNvPicPr preferRelativeResize="0"/>
          <p:nvPr/>
        </p:nvPicPr>
        <p:blipFill rotWithShape="1">
          <a:blip r:embed="rId4">
            <a:alphaModFix/>
          </a:blip>
          <a:srcRect/>
          <a:stretch/>
        </p:blipFill>
        <p:spPr>
          <a:xfrm>
            <a:off x="4511874" y="3049025"/>
            <a:ext cx="2126521" cy="1276656"/>
          </a:xfrm>
          <a:prstGeom prst="rect">
            <a:avLst/>
          </a:prstGeom>
          <a:noFill/>
          <a:ln>
            <a:noFill/>
          </a:ln>
        </p:spPr>
      </p:pic>
      <p:pic>
        <p:nvPicPr>
          <p:cNvPr id="89" name="Google Shape;89;p17"/>
          <p:cNvPicPr preferRelativeResize="0"/>
          <p:nvPr/>
        </p:nvPicPr>
        <p:blipFill rotWithShape="1">
          <a:blip r:embed="rId5">
            <a:alphaModFix/>
          </a:blip>
          <a:srcRect/>
          <a:stretch/>
        </p:blipFill>
        <p:spPr>
          <a:xfrm>
            <a:off x="428725" y="3064017"/>
            <a:ext cx="2274562" cy="1276643"/>
          </a:xfrm>
          <a:prstGeom prst="rect">
            <a:avLst/>
          </a:prstGeom>
          <a:noFill/>
          <a:ln>
            <a:noFill/>
          </a:ln>
        </p:spPr>
      </p:pic>
      <p:pic>
        <p:nvPicPr>
          <p:cNvPr id="90" name="Google Shape;90;p17"/>
          <p:cNvPicPr preferRelativeResize="0"/>
          <p:nvPr/>
        </p:nvPicPr>
        <p:blipFill rotWithShape="1">
          <a:blip r:embed="rId6">
            <a:alphaModFix/>
          </a:blip>
          <a:srcRect/>
          <a:stretch/>
        </p:blipFill>
        <p:spPr>
          <a:xfrm>
            <a:off x="2756496" y="3049028"/>
            <a:ext cx="1702159" cy="1276644"/>
          </a:xfrm>
          <a:prstGeom prst="rect">
            <a:avLst/>
          </a:prstGeom>
          <a:noFill/>
          <a:ln>
            <a:noFill/>
          </a:ln>
        </p:spPr>
      </p:pic>
      <p:pic>
        <p:nvPicPr>
          <p:cNvPr id="91" name="Google Shape;91;p17"/>
          <p:cNvPicPr preferRelativeResize="0"/>
          <p:nvPr/>
        </p:nvPicPr>
        <p:blipFill rotWithShape="1">
          <a:blip r:embed="rId7">
            <a:alphaModFix/>
          </a:blip>
          <a:srcRect t="2362" b="2362"/>
          <a:stretch/>
        </p:blipFill>
        <p:spPr>
          <a:xfrm>
            <a:off x="428713" y="1323278"/>
            <a:ext cx="2738851" cy="1467855"/>
          </a:xfrm>
          <a:prstGeom prst="rect">
            <a:avLst/>
          </a:prstGeom>
          <a:noFill/>
          <a:ln>
            <a:noFill/>
          </a:ln>
        </p:spPr>
      </p:pic>
      <p:pic>
        <p:nvPicPr>
          <p:cNvPr id="92" name="Google Shape;92;p17"/>
          <p:cNvPicPr preferRelativeResize="0"/>
          <p:nvPr/>
        </p:nvPicPr>
        <p:blipFill rotWithShape="1">
          <a:blip r:embed="rId8">
            <a:alphaModFix/>
          </a:blip>
          <a:srcRect t="2362" b="2362"/>
          <a:stretch/>
        </p:blipFill>
        <p:spPr>
          <a:xfrm>
            <a:off x="3202572" y="1323278"/>
            <a:ext cx="2738851" cy="1467850"/>
          </a:xfrm>
          <a:prstGeom prst="rect">
            <a:avLst/>
          </a:prstGeom>
          <a:noFill/>
          <a:ln>
            <a:noFill/>
          </a:ln>
        </p:spPr>
      </p:pic>
      <p:pic>
        <p:nvPicPr>
          <p:cNvPr id="93" name="Google Shape;93;p17"/>
          <p:cNvPicPr preferRelativeResize="0"/>
          <p:nvPr/>
        </p:nvPicPr>
        <p:blipFill rotWithShape="1">
          <a:blip r:embed="rId9">
            <a:alphaModFix/>
          </a:blip>
          <a:srcRect t="2362" b="2362"/>
          <a:stretch/>
        </p:blipFill>
        <p:spPr>
          <a:xfrm>
            <a:off x="5976431" y="1323275"/>
            <a:ext cx="2738851" cy="14678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391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The Concept Art</a:t>
            </a:r>
            <a:endParaRPr sz="1800" b="1">
              <a:latin typeface="Century Gothic"/>
              <a:ea typeface="Century Gothic"/>
              <a:cs typeface="Century Gothic"/>
              <a:sym typeface="Century Gothic"/>
            </a:endParaRPr>
          </a:p>
        </p:txBody>
      </p:sp>
      <p:pic>
        <p:nvPicPr>
          <p:cNvPr id="99" name="Google Shape;99;p18"/>
          <p:cNvPicPr preferRelativeResize="0"/>
          <p:nvPr/>
        </p:nvPicPr>
        <p:blipFill rotWithShape="1">
          <a:blip r:embed="rId3">
            <a:alphaModFix/>
          </a:blip>
          <a:srcRect l="2817" r="47761"/>
          <a:stretch/>
        </p:blipFill>
        <p:spPr>
          <a:xfrm>
            <a:off x="6033150" y="1478475"/>
            <a:ext cx="2860349" cy="3299050"/>
          </a:xfrm>
          <a:prstGeom prst="rect">
            <a:avLst/>
          </a:prstGeom>
          <a:noFill/>
          <a:ln>
            <a:noFill/>
          </a:ln>
        </p:spPr>
      </p:pic>
      <p:pic>
        <p:nvPicPr>
          <p:cNvPr id="100" name="Google Shape;100;p18"/>
          <p:cNvPicPr preferRelativeResize="0"/>
          <p:nvPr/>
        </p:nvPicPr>
        <p:blipFill rotWithShape="1">
          <a:blip r:embed="rId4">
            <a:alphaModFix/>
          </a:blip>
          <a:srcRect/>
          <a:stretch/>
        </p:blipFill>
        <p:spPr>
          <a:xfrm>
            <a:off x="2311919" y="2296300"/>
            <a:ext cx="1753913" cy="2481225"/>
          </a:xfrm>
          <a:prstGeom prst="rect">
            <a:avLst/>
          </a:prstGeom>
          <a:noFill/>
          <a:ln>
            <a:noFill/>
          </a:ln>
        </p:spPr>
      </p:pic>
      <p:pic>
        <p:nvPicPr>
          <p:cNvPr id="101" name="Google Shape;101;p18"/>
          <p:cNvPicPr preferRelativeResize="0"/>
          <p:nvPr/>
        </p:nvPicPr>
        <p:blipFill rotWithShape="1">
          <a:blip r:embed="rId5">
            <a:alphaModFix/>
          </a:blip>
          <a:srcRect/>
          <a:stretch/>
        </p:blipFill>
        <p:spPr>
          <a:xfrm>
            <a:off x="4127100" y="2296300"/>
            <a:ext cx="1753913" cy="2481219"/>
          </a:xfrm>
          <a:prstGeom prst="rect">
            <a:avLst/>
          </a:prstGeom>
          <a:noFill/>
          <a:ln>
            <a:noFill/>
          </a:ln>
        </p:spPr>
      </p:pic>
      <p:sp>
        <p:nvSpPr>
          <p:cNvPr id="102" name="Google Shape;102;p18"/>
          <p:cNvSpPr txBox="1">
            <a:spLocks noGrp="1"/>
          </p:cNvSpPr>
          <p:nvPr>
            <p:ph type="title"/>
          </p:nvPr>
        </p:nvSpPr>
        <p:spPr>
          <a:xfrm>
            <a:off x="374275" y="1060813"/>
            <a:ext cx="3957300" cy="118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 Floating Island</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 New plants, rocks, trees</a:t>
            </a: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10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GB" sz="1100">
                <a:latin typeface="Century Gothic"/>
                <a:ea typeface="Century Gothic"/>
                <a:cs typeface="Century Gothic"/>
                <a:sym typeface="Century Gothic"/>
              </a:rPr>
              <a:t>· New environment</a:t>
            </a:r>
            <a:endParaRPr sz="1100">
              <a:latin typeface="Century Gothic"/>
              <a:ea typeface="Century Gothic"/>
              <a:cs typeface="Century Gothic"/>
              <a:sym typeface="Century Gothic"/>
            </a:endParaRPr>
          </a:p>
        </p:txBody>
      </p:sp>
      <p:pic>
        <p:nvPicPr>
          <p:cNvPr id="103" name="Google Shape;103;p18"/>
          <p:cNvPicPr preferRelativeResize="0"/>
          <p:nvPr/>
        </p:nvPicPr>
        <p:blipFill>
          <a:blip r:embed="rId6">
            <a:alphaModFix/>
          </a:blip>
          <a:stretch>
            <a:fillRect/>
          </a:stretch>
        </p:blipFill>
        <p:spPr>
          <a:xfrm>
            <a:off x="496737" y="2296452"/>
            <a:ext cx="1753912" cy="2480928"/>
          </a:xfrm>
          <a:prstGeom prst="rect">
            <a:avLst/>
          </a:prstGeom>
          <a:noFill/>
          <a:ln>
            <a:noFill/>
          </a:ln>
        </p:spPr>
      </p:pic>
      <p:pic>
        <p:nvPicPr>
          <p:cNvPr id="104" name="Google Shape;104;p18"/>
          <p:cNvPicPr preferRelativeResize="0"/>
          <p:nvPr/>
        </p:nvPicPr>
        <p:blipFill rotWithShape="1">
          <a:blip r:embed="rId3">
            <a:alphaModFix/>
          </a:blip>
          <a:srcRect l="49809" t="35828" r="4761" b="14930"/>
          <a:stretch/>
        </p:blipFill>
        <p:spPr>
          <a:xfrm>
            <a:off x="3513725" y="682550"/>
            <a:ext cx="2367300" cy="146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Environment Assets Design</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10" name="Google Shape;110;p19"/>
          <p:cNvSpPr txBox="1"/>
          <p:nvPr/>
        </p:nvSpPr>
        <p:spPr>
          <a:xfrm>
            <a:off x="434000" y="1064613"/>
            <a:ext cx="16173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Plants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Trees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Rocks</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Grass</a:t>
            </a:r>
            <a:endParaRPr sz="11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Floating </a:t>
            </a:r>
            <a:r>
              <a:rPr lang="en-GB" sz="1100" dirty="0" smtClean="0">
                <a:solidFill>
                  <a:schemeClr val="dk1"/>
                </a:solidFill>
                <a:latin typeface="Century Gothic"/>
                <a:ea typeface="Century Gothic"/>
                <a:cs typeface="Century Gothic"/>
                <a:sym typeface="Century Gothic"/>
              </a:rPr>
              <a:t>Island</a:t>
            </a:r>
          </a:p>
          <a:p>
            <a:pPr marL="0" lvl="0" indent="0" algn="l" rtl="0">
              <a:spcBef>
                <a:spcPts val="0"/>
              </a:spcBef>
              <a:spcAft>
                <a:spcPts val="0"/>
              </a:spcAft>
              <a:buNone/>
            </a:pPr>
            <a:endParaRPr lang="en-GB" sz="1100" dirty="0">
              <a:solidFill>
                <a:schemeClr val="dk1"/>
              </a:solidFill>
              <a:latin typeface="Century Gothic"/>
              <a:ea typeface="Century Gothic"/>
              <a:cs typeface="Century Gothic"/>
              <a:sym typeface="Century Gothic"/>
            </a:endParaRPr>
          </a:p>
          <a:p>
            <a:r>
              <a:rPr lang="en-GB" sz="1100" dirty="0">
                <a:solidFill>
                  <a:schemeClr val="dk1"/>
                </a:solidFill>
                <a:latin typeface="Century Gothic"/>
                <a:ea typeface="Century Gothic"/>
                <a:cs typeface="Century Gothic"/>
                <a:sym typeface="Century Gothic"/>
              </a:rPr>
              <a:t>· </a:t>
            </a:r>
            <a:r>
              <a:rPr lang="en-GB" sz="1100" dirty="0" smtClean="0">
                <a:solidFill>
                  <a:schemeClr val="dk1"/>
                </a:solidFill>
                <a:latin typeface="Century Gothic"/>
                <a:ea typeface="Century Gothic"/>
                <a:cs typeface="Century Gothic"/>
                <a:sym typeface="Century Gothic"/>
              </a:rPr>
              <a:t>New Geiger Crystal</a:t>
            </a:r>
            <a:endParaRPr lang="en-GB"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lang="en-GB" sz="1100" dirty="0" smtClean="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lang="en-GB"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chemeClr val="dk1"/>
              </a:solidFill>
              <a:latin typeface="Century Gothic"/>
              <a:ea typeface="Century Gothic"/>
              <a:cs typeface="Century Gothic"/>
              <a:sym typeface="Century Gothic"/>
            </a:endParaRPr>
          </a:p>
        </p:txBody>
      </p:sp>
      <p:pic>
        <p:nvPicPr>
          <p:cNvPr id="111" name="Google Shape;111;p19"/>
          <p:cNvPicPr preferRelativeResize="0"/>
          <p:nvPr/>
        </p:nvPicPr>
        <p:blipFill>
          <a:blip r:embed="rId3">
            <a:alphaModFix/>
          </a:blip>
          <a:stretch>
            <a:fillRect/>
          </a:stretch>
        </p:blipFill>
        <p:spPr>
          <a:xfrm>
            <a:off x="6551800" y="882850"/>
            <a:ext cx="1960967" cy="2413799"/>
          </a:xfrm>
          <a:prstGeom prst="rect">
            <a:avLst/>
          </a:prstGeom>
          <a:noFill/>
          <a:ln>
            <a:noFill/>
          </a:ln>
        </p:spPr>
      </p:pic>
      <p:pic>
        <p:nvPicPr>
          <p:cNvPr id="112" name="Google Shape;112;p19"/>
          <p:cNvPicPr preferRelativeResize="0"/>
          <p:nvPr/>
        </p:nvPicPr>
        <p:blipFill>
          <a:blip r:embed="rId4">
            <a:alphaModFix/>
          </a:blip>
          <a:stretch>
            <a:fillRect/>
          </a:stretch>
        </p:blipFill>
        <p:spPr>
          <a:xfrm>
            <a:off x="2189762" y="882850"/>
            <a:ext cx="4223575" cy="2270100"/>
          </a:xfrm>
          <a:prstGeom prst="rect">
            <a:avLst/>
          </a:prstGeom>
          <a:noFill/>
          <a:ln>
            <a:noFill/>
          </a:ln>
        </p:spPr>
      </p:pic>
      <p:pic>
        <p:nvPicPr>
          <p:cNvPr id="113" name="Google Shape;113;p19"/>
          <p:cNvPicPr preferRelativeResize="0"/>
          <p:nvPr/>
        </p:nvPicPr>
        <p:blipFill>
          <a:blip r:embed="rId5">
            <a:alphaModFix/>
          </a:blip>
          <a:stretch>
            <a:fillRect/>
          </a:stretch>
        </p:blipFill>
        <p:spPr>
          <a:xfrm>
            <a:off x="1384750" y="3206100"/>
            <a:ext cx="2180550" cy="1631375"/>
          </a:xfrm>
          <a:prstGeom prst="rect">
            <a:avLst/>
          </a:prstGeom>
          <a:noFill/>
          <a:ln>
            <a:noFill/>
          </a:ln>
        </p:spPr>
      </p:pic>
      <p:pic>
        <p:nvPicPr>
          <p:cNvPr id="114" name="Google Shape;114;p19"/>
          <p:cNvPicPr preferRelativeResize="0"/>
          <p:nvPr/>
        </p:nvPicPr>
        <p:blipFill>
          <a:blip r:embed="rId6">
            <a:alphaModFix/>
          </a:blip>
          <a:stretch>
            <a:fillRect/>
          </a:stretch>
        </p:blipFill>
        <p:spPr>
          <a:xfrm>
            <a:off x="3645225" y="3206100"/>
            <a:ext cx="2768132" cy="1631376"/>
          </a:xfrm>
          <a:prstGeom prst="rect">
            <a:avLst/>
          </a:prstGeom>
          <a:noFill/>
          <a:ln>
            <a:noFill/>
          </a:ln>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20482" t="9285" r="18975" b="17098"/>
          <a:stretch/>
        </p:blipFill>
        <p:spPr>
          <a:xfrm>
            <a:off x="6546715" y="3349799"/>
            <a:ext cx="1955260" cy="1465392"/>
          </a:xfrm>
          <a:prstGeom prst="rect">
            <a:avLst/>
          </a:prstGeom>
        </p:spPr>
      </p:pic>
      <p:pic>
        <p:nvPicPr>
          <p:cNvPr id="4" name="Picture 3"/>
          <p:cNvPicPr>
            <a:picLocks noChangeAspect="1"/>
          </p:cNvPicPr>
          <p:nvPr/>
        </p:nvPicPr>
        <p:blipFill>
          <a:blip r:embed="rId8"/>
          <a:stretch>
            <a:fillRect/>
          </a:stretch>
        </p:blipFill>
        <p:spPr>
          <a:xfrm>
            <a:off x="131767" y="4075656"/>
            <a:ext cx="1114539" cy="951231"/>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174" y="3092692"/>
            <a:ext cx="900197" cy="9194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dirty="0">
                <a:latin typeface="Century Gothic"/>
                <a:ea typeface="Century Gothic"/>
                <a:cs typeface="Century Gothic"/>
                <a:sym typeface="Century Gothic"/>
              </a:rPr>
              <a:t>Building Redesign</a:t>
            </a:r>
            <a:endParaRPr sz="1800" b="1" dirty="0">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dirty="0"/>
          </a:p>
          <a:p>
            <a:pPr marL="0" lvl="0" indent="0" algn="l" rtl="0">
              <a:lnSpc>
                <a:spcPct val="100000"/>
              </a:lnSpc>
              <a:spcBef>
                <a:spcPts val="0"/>
              </a:spcBef>
              <a:spcAft>
                <a:spcPts val="0"/>
              </a:spcAft>
              <a:buSzPts val="2800"/>
              <a:buNone/>
            </a:pPr>
            <a:endParaRPr sz="1800" b="1" dirty="0">
              <a:latin typeface="Century Gothic"/>
              <a:ea typeface="Century Gothic"/>
              <a:cs typeface="Century Gothic"/>
              <a:sym typeface="Century Gothic"/>
            </a:endParaRPr>
          </a:p>
        </p:txBody>
      </p:sp>
      <p:sp>
        <p:nvSpPr>
          <p:cNvPr id="120" name="Google Shape;120;p20"/>
          <p:cNvSpPr txBox="1"/>
          <p:nvPr/>
        </p:nvSpPr>
        <p:spPr>
          <a:xfrm>
            <a:off x="311700" y="1057128"/>
            <a:ext cx="16173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GB" sz="1100" dirty="0">
                <a:solidFill>
                  <a:srgbClr val="FFFFFF"/>
                </a:solidFill>
                <a:latin typeface="Century Gothic"/>
                <a:ea typeface="Century Gothic"/>
                <a:cs typeface="Century Gothic"/>
                <a:sym typeface="Century Gothic"/>
              </a:rPr>
              <a:t>House</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GB" sz="1100" dirty="0">
                <a:solidFill>
                  <a:srgbClr val="FFFFFF"/>
                </a:solidFill>
                <a:latin typeface="Century Gothic"/>
                <a:ea typeface="Century Gothic"/>
                <a:cs typeface="Century Gothic"/>
                <a:sym typeface="Century Gothic"/>
              </a:rPr>
              <a:t>Main Base</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rgbClr val="FFFFFF"/>
                </a:solidFill>
                <a:latin typeface="Century Gothic"/>
                <a:ea typeface="Century Gothic"/>
                <a:cs typeface="Century Gothic"/>
                <a:sym typeface="Century Gothic"/>
              </a:rPr>
              <a:t>· </a:t>
            </a:r>
            <a:r>
              <a:rPr lang="en-GB" sz="1100" dirty="0">
                <a:solidFill>
                  <a:srgbClr val="FFFFFF"/>
                </a:solidFill>
                <a:latin typeface="Century Gothic"/>
                <a:ea typeface="Century Gothic"/>
                <a:cs typeface="Century Gothic"/>
                <a:sym typeface="Century Gothic"/>
              </a:rPr>
              <a:t>Farm</a:t>
            </a: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dirty="0">
                <a:solidFill>
                  <a:schemeClr val="dk1"/>
                </a:solidFill>
                <a:latin typeface="Century Gothic"/>
                <a:ea typeface="Century Gothic"/>
                <a:cs typeface="Century Gothic"/>
                <a:sym typeface="Century Gothic"/>
              </a:rPr>
              <a:t>· </a:t>
            </a:r>
            <a:r>
              <a:rPr lang="en-GB" sz="1100" dirty="0">
                <a:solidFill>
                  <a:schemeClr val="dk1"/>
                </a:solidFill>
                <a:latin typeface="Century Gothic"/>
                <a:ea typeface="Century Gothic"/>
                <a:cs typeface="Century Gothic"/>
                <a:sym typeface="Century Gothic"/>
              </a:rPr>
              <a:t>Wonder</a:t>
            </a:r>
            <a:endParaRPr sz="11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Tower</a:t>
            </a: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 Storage</a:t>
            </a:r>
            <a:endParaRPr sz="11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dirty="0">
              <a:solidFill>
                <a:schemeClr val="dk1"/>
              </a:solidFill>
              <a:latin typeface="Century Gothic"/>
              <a:ea typeface="Century Gothic"/>
              <a:cs typeface="Century Gothic"/>
              <a:sym typeface="Century Gothic"/>
            </a:endParaRPr>
          </a:p>
        </p:txBody>
      </p:sp>
      <p:pic>
        <p:nvPicPr>
          <p:cNvPr id="121" name="Google Shape;121;p20"/>
          <p:cNvPicPr preferRelativeResize="0"/>
          <p:nvPr/>
        </p:nvPicPr>
        <p:blipFill>
          <a:blip r:embed="rId3">
            <a:alphaModFix/>
          </a:blip>
          <a:stretch>
            <a:fillRect/>
          </a:stretch>
        </p:blipFill>
        <p:spPr>
          <a:xfrm>
            <a:off x="1837876" y="1327475"/>
            <a:ext cx="2406774" cy="1381167"/>
          </a:xfrm>
          <a:prstGeom prst="rect">
            <a:avLst/>
          </a:prstGeom>
          <a:noFill/>
          <a:ln>
            <a:noFill/>
          </a:ln>
        </p:spPr>
      </p:pic>
      <p:pic>
        <p:nvPicPr>
          <p:cNvPr id="122" name="Google Shape;122;p20"/>
          <p:cNvPicPr preferRelativeResize="0"/>
          <p:nvPr/>
        </p:nvPicPr>
        <p:blipFill rotWithShape="1">
          <a:blip r:embed="rId4">
            <a:extLst>
              <a:ext uri="{28A0092B-C50C-407E-A947-70E740481C1C}">
                <a14:useLocalDpi xmlns:a14="http://schemas.microsoft.com/office/drawing/2010/main" val="0"/>
              </a:ext>
            </a:extLst>
          </a:blip>
          <a:srcRect l="32150" r="29270"/>
          <a:stretch/>
        </p:blipFill>
        <p:spPr>
          <a:xfrm>
            <a:off x="4406630" y="2205662"/>
            <a:ext cx="1750979" cy="2800749"/>
          </a:xfrm>
          <a:prstGeom prst="rect">
            <a:avLst/>
          </a:prstGeom>
          <a:noFill/>
          <a:ln>
            <a:noFill/>
          </a:ln>
        </p:spPr>
      </p:pic>
      <p:pic>
        <p:nvPicPr>
          <p:cNvPr id="123" name="Google Shape;123;p20"/>
          <p:cNvPicPr preferRelativeResize="0"/>
          <p:nvPr/>
        </p:nvPicPr>
        <p:blipFill rotWithShape="1">
          <a:blip r:embed="rId5">
            <a:extLst>
              <a:ext uri="{28A0092B-C50C-407E-A947-70E740481C1C}">
                <a14:useLocalDpi xmlns:a14="http://schemas.microsoft.com/office/drawing/2010/main" val="0"/>
              </a:ext>
            </a:extLst>
          </a:blip>
          <a:srcRect l="23679" t="6035" r="19015" b="8687"/>
          <a:stretch/>
        </p:blipFill>
        <p:spPr>
          <a:xfrm>
            <a:off x="4413650" y="437746"/>
            <a:ext cx="1759125" cy="1614790"/>
          </a:xfrm>
          <a:prstGeom prst="rect">
            <a:avLst/>
          </a:prstGeom>
          <a:noFill/>
          <a:ln>
            <a:noFill/>
          </a:ln>
        </p:spPr>
      </p:pic>
      <p:pic>
        <p:nvPicPr>
          <p:cNvPr id="124" name="Google Shape;124;p20"/>
          <p:cNvPicPr preferRelativeResize="0"/>
          <p:nvPr/>
        </p:nvPicPr>
        <p:blipFill rotWithShape="1">
          <a:blip r:embed="rId6">
            <a:extLst>
              <a:ext uri="{28A0092B-C50C-407E-A947-70E740481C1C}">
                <a14:useLocalDpi xmlns:a14="http://schemas.microsoft.com/office/drawing/2010/main" val="0"/>
              </a:ext>
            </a:extLst>
          </a:blip>
          <a:srcRect l="11016" t="6483" r="10751" b="2447"/>
          <a:stretch/>
        </p:blipFill>
        <p:spPr>
          <a:xfrm>
            <a:off x="6341775" y="428017"/>
            <a:ext cx="2689950" cy="1925857"/>
          </a:xfrm>
          <a:prstGeom prst="rect">
            <a:avLst/>
          </a:prstGeom>
          <a:noFill/>
          <a:ln>
            <a:noFill/>
          </a:ln>
        </p:spPr>
      </p:pic>
      <p:pic>
        <p:nvPicPr>
          <p:cNvPr id="125" name="Google Shape;125;p20"/>
          <p:cNvPicPr preferRelativeResize="0"/>
          <p:nvPr/>
        </p:nvPicPr>
        <p:blipFill rotWithShape="1">
          <a:blip r:embed="rId7">
            <a:extLst>
              <a:ext uri="{28A0092B-C50C-407E-A947-70E740481C1C}">
                <a14:useLocalDpi xmlns:a14="http://schemas.microsoft.com/office/drawing/2010/main" val="0"/>
              </a:ext>
            </a:extLst>
          </a:blip>
          <a:srcRect l="22904" t="15338" r="21480" b="9781"/>
          <a:stretch/>
        </p:blipFill>
        <p:spPr>
          <a:xfrm>
            <a:off x="6352162" y="2772383"/>
            <a:ext cx="2694561" cy="2234028"/>
          </a:xfrm>
          <a:prstGeom prst="rect">
            <a:avLst/>
          </a:prstGeom>
          <a:noFill/>
          <a:ln>
            <a:noFill/>
          </a:ln>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6325" y="2978989"/>
            <a:ext cx="2428325" cy="14982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39150"/>
            <a:ext cx="8520600" cy="44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b="1">
                <a:latin typeface="Century Gothic"/>
                <a:ea typeface="Century Gothic"/>
                <a:cs typeface="Century Gothic"/>
                <a:sym typeface="Century Gothic"/>
              </a:rPr>
              <a:t>Textures &amp; Materials</a:t>
            </a:r>
            <a:endParaRPr sz="1800" b="1">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endParaRPr sz="1800" b="1"/>
          </a:p>
          <a:p>
            <a:pPr marL="0" lvl="0" indent="0" algn="l" rtl="0">
              <a:lnSpc>
                <a:spcPct val="100000"/>
              </a:lnSpc>
              <a:spcBef>
                <a:spcPts val="0"/>
              </a:spcBef>
              <a:spcAft>
                <a:spcPts val="0"/>
              </a:spcAft>
              <a:buSzPts val="2800"/>
              <a:buNone/>
            </a:pPr>
            <a:endParaRPr sz="1800" b="1">
              <a:latin typeface="Century Gothic"/>
              <a:ea typeface="Century Gothic"/>
              <a:cs typeface="Century Gothic"/>
              <a:sym typeface="Century Gothic"/>
            </a:endParaRPr>
          </a:p>
        </p:txBody>
      </p:sp>
      <p:sp>
        <p:nvSpPr>
          <p:cNvPr id="132" name="Google Shape;132;p21"/>
          <p:cNvSpPr txBox="1"/>
          <p:nvPr/>
        </p:nvSpPr>
        <p:spPr>
          <a:xfrm>
            <a:off x="385575" y="1214950"/>
            <a:ext cx="3797100" cy="3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Century Gothic"/>
                <a:ea typeface="Century Gothic"/>
                <a:cs typeface="Century Gothic"/>
                <a:sym typeface="Century Gothic"/>
              </a:rPr>
              <a:t>· E</a:t>
            </a:r>
            <a:r>
              <a:rPr lang="en-GB" sz="1100" b="0" i="0" u="none" strike="noStrike" cap="none">
                <a:solidFill>
                  <a:schemeClr val="dk1"/>
                </a:solidFill>
                <a:latin typeface="Century Gothic"/>
                <a:ea typeface="Century Gothic"/>
                <a:cs typeface="Century Gothic"/>
                <a:sym typeface="Century Gothic"/>
              </a:rPr>
              <a:t>missive maps for the nighttime scene.</a:t>
            </a:r>
            <a:endParaRPr sz="1100" b="0" i="0" u="none" strike="noStrike" cap="none">
              <a:solidFill>
                <a:srgbClr val="FFFFFF"/>
              </a:solidFill>
              <a:latin typeface="Century Gothic"/>
              <a:ea typeface="Century Gothic"/>
              <a:cs typeface="Century Gothic"/>
              <a:sym typeface="Century Gothic"/>
            </a:endParaRPr>
          </a:p>
        </p:txBody>
      </p:sp>
      <p:sp>
        <p:nvSpPr>
          <p:cNvPr id="133" name="Google Shape;133;p21"/>
          <p:cNvSpPr txBox="1"/>
          <p:nvPr/>
        </p:nvSpPr>
        <p:spPr>
          <a:xfrm>
            <a:off x="2168125" y="4269250"/>
            <a:ext cx="18537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Century Gothic"/>
                <a:ea typeface="Century Gothic"/>
                <a:cs typeface="Century Gothic"/>
                <a:sym typeface="Century Gothic"/>
              </a:rPr>
              <a:t>· Daytime</a:t>
            </a:r>
            <a:endParaRPr sz="1100" b="0" i="0" u="none" strike="noStrike" cap="none">
              <a:solidFill>
                <a:srgbClr val="FFFFFF"/>
              </a:solidFill>
              <a:latin typeface="Century Gothic"/>
              <a:ea typeface="Century Gothic"/>
              <a:cs typeface="Century Gothic"/>
              <a:sym typeface="Century Gothic"/>
            </a:endParaRPr>
          </a:p>
        </p:txBody>
      </p:sp>
      <p:sp>
        <p:nvSpPr>
          <p:cNvPr id="134" name="Google Shape;134;p21"/>
          <p:cNvSpPr txBox="1"/>
          <p:nvPr/>
        </p:nvSpPr>
        <p:spPr>
          <a:xfrm>
            <a:off x="6134050" y="4269250"/>
            <a:ext cx="23874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entury Gothic"/>
                <a:ea typeface="Century Gothic"/>
                <a:cs typeface="Century Gothic"/>
                <a:sym typeface="Century Gothic"/>
              </a:rPr>
              <a:t>· Nighttime</a:t>
            </a:r>
            <a:endParaRPr sz="1100" b="0" i="0" u="none" strike="noStrike" cap="none">
              <a:solidFill>
                <a:srgbClr val="FFFFFF"/>
              </a:solidFill>
              <a:latin typeface="Century Gothic"/>
              <a:ea typeface="Century Gothic"/>
              <a:cs typeface="Century Gothic"/>
              <a:sym typeface="Century Gothic"/>
            </a:endParaRPr>
          </a:p>
        </p:txBody>
      </p:sp>
      <p:pic>
        <p:nvPicPr>
          <p:cNvPr id="135" name="Google Shape;135;p21"/>
          <p:cNvPicPr preferRelativeResize="0"/>
          <p:nvPr/>
        </p:nvPicPr>
        <p:blipFill>
          <a:blip r:embed="rId3">
            <a:alphaModFix/>
          </a:blip>
          <a:stretch>
            <a:fillRect/>
          </a:stretch>
        </p:blipFill>
        <p:spPr>
          <a:xfrm>
            <a:off x="4677025" y="1744852"/>
            <a:ext cx="3788143" cy="2406900"/>
          </a:xfrm>
          <a:prstGeom prst="rect">
            <a:avLst/>
          </a:prstGeom>
          <a:noFill/>
          <a:ln>
            <a:noFill/>
          </a:ln>
        </p:spPr>
      </p:pic>
      <p:pic>
        <p:nvPicPr>
          <p:cNvPr id="136" name="Google Shape;136;p21"/>
          <p:cNvPicPr preferRelativeResize="0"/>
          <p:nvPr/>
        </p:nvPicPr>
        <p:blipFill>
          <a:blip r:embed="rId4">
            <a:alphaModFix/>
          </a:blip>
          <a:stretch>
            <a:fillRect/>
          </a:stretch>
        </p:blipFill>
        <p:spPr>
          <a:xfrm>
            <a:off x="920100" y="1744850"/>
            <a:ext cx="3300551" cy="24069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1212</Words>
  <Application>Microsoft Office PowerPoint</Application>
  <PresentationFormat>On-screen Show (16:9)</PresentationFormat>
  <Paragraphs>220</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Times New Roman</vt:lpstr>
      <vt:lpstr>Century Gothic</vt:lpstr>
      <vt:lpstr>Calibri</vt:lpstr>
      <vt:lpstr>Simple Dark</vt:lpstr>
      <vt:lpstr>CREATIVE DESIGN DOCUMENT</vt:lpstr>
      <vt:lpstr>Art Direction Overview</vt:lpstr>
      <vt:lpstr>Strengths</vt:lpstr>
      <vt:lpstr>General Moodboard [Overall Feel of the game] </vt:lpstr>
      <vt:lpstr>Environment Art Direction </vt:lpstr>
      <vt:lpstr>The Concept Art</vt:lpstr>
      <vt:lpstr>Environment Assets Design  </vt:lpstr>
      <vt:lpstr>Building Redesign  </vt:lpstr>
      <vt:lpstr>Textures &amp; Materials  </vt:lpstr>
      <vt:lpstr>Textures &amp; Materials  </vt:lpstr>
      <vt:lpstr>Game Environment Design </vt:lpstr>
      <vt:lpstr>Game Environment Design </vt:lpstr>
      <vt:lpstr>Resource Assets Design  </vt:lpstr>
      <vt:lpstr>Fishing Object Design  </vt:lpstr>
      <vt:lpstr>Tool/Hat Design  </vt:lpstr>
      <vt:lpstr>Character Moodboard Reference  </vt:lpstr>
      <vt:lpstr>Characters Design  </vt:lpstr>
      <vt:lpstr>Wongle Character Process  </vt:lpstr>
      <vt:lpstr>Art Rework: New Wongle Design </vt:lpstr>
      <vt:lpstr>Mushroom Character Remastering </vt:lpstr>
      <vt:lpstr>Unification of Military Unit Art  </vt:lpstr>
      <vt:lpstr>Junger Slunk Remaster </vt:lpstr>
      <vt:lpstr>The Blonk (Scout Unit) </vt:lpstr>
      <vt:lpstr>Menu Design   </vt:lpstr>
      <vt:lpstr>UI Design   </vt:lpstr>
      <vt:lpstr>Minimap Icons   </vt:lpstr>
      <vt:lpstr>VFX Design (Particles Effects)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DESIGN DOCUMENT</dc:title>
  <cp:lastModifiedBy>Shannell Ulunga</cp:lastModifiedBy>
  <cp:revision>6</cp:revision>
  <dcterms:modified xsi:type="dcterms:W3CDTF">2019-06-06T04:42:01Z</dcterms:modified>
</cp:coreProperties>
</file>